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55"/>
  </p:notesMasterIdLst>
  <p:sldIdLst>
    <p:sldId id="256" r:id="rId8"/>
    <p:sldId id="257" r:id="rId9"/>
    <p:sldId id="345" r:id="rId10"/>
    <p:sldId id="260" r:id="rId11"/>
    <p:sldId id="266" r:id="rId12"/>
    <p:sldId id="674" r:id="rId13"/>
    <p:sldId id="668" r:id="rId14"/>
    <p:sldId id="670" r:id="rId15"/>
    <p:sldId id="271" r:id="rId16"/>
    <p:sldId id="317" r:id="rId17"/>
    <p:sldId id="268" r:id="rId18"/>
    <p:sldId id="287" r:id="rId19"/>
    <p:sldId id="288" r:id="rId20"/>
    <p:sldId id="289" r:id="rId21"/>
    <p:sldId id="294" r:id="rId22"/>
    <p:sldId id="291" r:id="rId23"/>
    <p:sldId id="332" r:id="rId24"/>
    <p:sldId id="301" r:id="rId25"/>
    <p:sldId id="302" r:id="rId26"/>
    <p:sldId id="303" r:id="rId27"/>
    <p:sldId id="304" r:id="rId28"/>
    <p:sldId id="305" r:id="rId29"/>
    <p:sldId id="306" r:id="rId30"/>
    <p:sldId id="307" r:id="rId31"/>
    <p:sldId id="313" r:id="rId32"/>
    <p:sldId id="314" r:id="rId33"/>
    <p:sldId id="315" r:id="rId34"/>
    <p:sldId id="316" r:id="rId35"/>
    <p:sldId id="318" r:id="rId36"/>
    <p:sldId id="300" r:id="rId37"/>
    <p:sldId id="321" r:id="rId38"/>
    <p:sldId id="322" r:id="rId39"/>
    <p:sldId id="331" r:id="rId40"/>
    <p:sldId id="675" r:id="rId41"/>
    <p:sldId id="337" r:id="rId42"/>
    <p:sldId id="333" r:id="rId43"/>
    <p:sldId id="334" r:id="rId44"/>
    <p:sldId id="335" r:id="rId45"/>
    <p:sldId id="621" r:id="rId46"/>
    <p:sldId id="336" r:id="rId47"/>
    <p:sldId id="338" r:id="rId48"/>
    <p:sldId id="339" r:id="rId49"/>
    <p:sldId id="340" r:id="rId50"/>
    <p:sldId id="341" r:id="rId51"/>
    <p:sldId id="343" r:id="rId52"/>
    <p:sldId id="344" r:id="rId53"/>
    <p:sldId id="34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E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79425-5BFC-424C-A889-F42F7234438B}" v="53" dt="2023-05-17T14:00:32.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napToGrid="0">
      <p:cViewPr varScale="1">
        <p:scale>
          <a:sx n="63" d="100"/>
          <a:sy n="63" d="100"/>
        </p:scale>
        <p:origin x="1426" y="67"/>
      </p:cViewPr>
      <p:guideLst/>
    </p:cSldViewPr>
  </p:slideViewPr>
  <p:notesTextViewPr>
    <p:cViewPr>
      <p:scale>
        <a:sx n="1" d="1"/>
        <a:sy n="1" d="1"/>
      </p:scale>
      <p:origin x="0" y="-5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poor, Vinay" userId="136cb4d8-92ff-48d0-92a0-fccc3a77dfd3" providerId="ADAL" clId="{91C79425-5BFC-424C-A889-F42F7234438B}"/>
    <pc:docChg chg="undo custSel modSld">
      <pc:chgData name="Kapoor, Vinay" userId="136cb4d8-92ff-48d0-92a0-fccc3a77dfd3" providerId="ADAL" clId="{91C79425-5BFC-424C-A889-F42F7234438B}" dt="2023-05-17T19:31:18.505" v="1029" actId="20577"/>
      <pc:docMkLst>
        <pc:docMk/>
      </pc:docMkLst>
      <pc:sldChg chg="modNotesTx">
        <pc:chgData name="Kapoor, Vinay" userId="136cb4d8-92ff-48d0-92a0-fccc3a77dfd3" providerId="ADAL" clId="{91C79425-5BFC-424C-A889-F42F7234438B}" dt="2023-05-17T19:31:18.505" v="1029" actId="20577"/>
        <pc:sldMkLst>
          <pc:docMk/>
          <pc:sldMk cId="3224436875" sldId="256"/>
        </pc:sldMkLst>
      </pc:sldChg>
      <pc:sldChg chg="modSp mod">
        <pc:chgData name="Kapoor, Vinay" userId="136cb4d8-92ff-48d0-92a0-fccc3a77dfd3" providerId="ADAL" clId="{91C79425-5BFC-424C-A889-F42F7234438B}" dt="2023-05-17T14:00:40.123" v="112" actId="20577"/>
        <pc:sldMkLst>
          <pc:docMk/>
          <pc:sldMk cId="20513094" sldId="257"/>
        </pc:sldMkLst>
        <pc:spChg chg="mod">
          <ac:chgData name="Kapoor, Vinay" userId="136cb4d8-92ff-48d0-92a0-fccc3a77dfd3" providerId="ADAL" clId="{91C79425-5BFC-424C-A889-F42F7234438B}" dt="2023-05-17T14:00:40.123" v="112" actId="20577"/>
          <ac:spMkLst>
            <pc:docMk/>
            <pc:sldMk cId="20513094" sldId="257"/>
            <ac:spMk id="7" creationId="{8E283D39-E958-4969-916C-8EE9CB3652B8}"/>
          </ac:spMkLst>
        </pc:spChg>
      </pc:sldChg>
      <pc:sldChg chg="addSp delSp modSp mod">
        <pc:chgData name="Kapoor, Vinay" userId="136cb4d8-92ff-48d0-92a0-fccc3a77dfd3" providerId="ADAL" clId="{91C79425-5BFC-424C-A889-F42F7234438B}" dt="2023-05-10T13:35:16.530" v="16" actId="14100"/>
        <pc:sldMkLst>
          <pc:docMk/>
          <pc:sldMk cId="4178927051" sldId="288"/>
        </pc:sldMkLst>
        <pc:grpChg chg="del">
          <ac:chgData name="Kapoor, Vinay" userId="136cb4d8-92ff-48d0-92a0-fccc3a77dfd3" providerId="ADAL" clId="{91C79425-5BFC-424C-A889-F42F7234438B}" dt="2023-05-10T13:33:22.458" v="0" actId="478"/>
          <ac:grpSpMkLst>
            <pc:docMk/>
            <pc:sldMk cId="4178927051" sldId="288"/>
            <ac:grpSpMk id="7" creationId="{D56BA7EE-C459-6510-0771-B7B934FBD0D6}"/>
          </ac:grpSpMkLst>
        </pc:grpChg>
        <pc:picChg chg="mod">
          <ac:chgData name="Kapoor, Vinay" userId="136cb4d8-92ff-48d0-92a0-fccc3a77dfd3" providerId="ADAL" clId="{91C79425-5BFC-424C-A889-F42F7234438B}" dt="2023-05-10T13:34:57.091" v="8" actId="1076"/>
          <ac:picMkLst>
            <pc:docMk/>
            <pc:sldMk cId="4178927051" sldId="288"/>
            <ac:picMk id="3" creationId="{41E70B4F-58B0-481C-B3AA-EC4F92D440F5}"/>
          </ac:picMkLst>
        </pc:picChg>
        <pc:picChg chg="del">
          <ac:chgData name="Kapoor, Vinay" userId="136cb4d8-92ff-48d0-92a0-fccc3a77dfd3" providerId="ADAL" clId="{91C79425-5BFC-424C-A889-F42F7234438B}" dt="2023-05-10T13:33:55.086" v="1" actId="478"/>
          <ac:picMkLst>
            <pc:docMk/>
            <pc:sldMk cId="4178927051" sldId="288"/>
            <ac:picMk id="9" creationId="{21DD95C8-8F61-46DD-B2AF-4E1EC170056C}"/>
          </ac:picMkLst>
        </pc:picChg>
        <pc:picChg chg="add mod">
          <ac:chgData name="Kapoor, Vinay" userId="136cb4d8-92ff-48d0-92a0-fccc3a77dfd3" providerId="ADAL" clId="{91C79425-5BFC-424C-A889-F42F7234438B}" dt="2023-05-10T13:35:16.530" v="16" actId="14100"/>
          <ac:picMkLst>
            <pc:docMk/>
            <pc:sldMk cId="4178927051" sldId="288"/>
            <ac:picMk id="11" creationId="{0DCE4EBE-A6E4-AA45-335C-D0997A077655}"/>
          </ac:picMkLst>
        </pc:picChg>
        <pc:picChg chg="del">
          <ac:chgData name="Kapoor, Vinay" userId="136cb4d8-92ff-48d0-92a0-fccc3a77dfd3" providerId="ADAL" clId="{91C79425-5BFC-424C-A889-F42F7234438B}" dt="2023-05-10T13:33:57.435" v="2" actId="478"/>
          <ac:picMkLst>
            <pc:docMk/>
            <pc:sldMk cId="4178927051" sldId="288"/>
            <ac:picMk id="12" creationId="{4F2695B8-6526-D727-F77E-8D96D76CF2AD}"/>
          </ac:picMkLst>
        </pc:picChg>
        <pc:picChg chg="add del mod">
          <ac:chgData name="Kapoor, Vinay" userId="136cb4d8-92ff-48d0-92a0-fccc3a77dfd3" providerId="ADAL" clId="{91C79425-5BFC-424C-A889-F42F7234438B}" dt="2023-05-10T13:34:51.551" v="6"/>
          <ac:picMkLst>
            <pc:docMk/>
            <pc:sldMk cId="4178927051" sldId="288"/>
            <ac:picMk id="1026" creationId="{E11E2FD3-F01C-1A5A-0032-FBD14C0B5DFB}"/>
          </ac:picMkLst>
        </pc:picChg>
        <pc:picChg chg="add del mod">
          <ac:chgData name="Kapoor, Vinay" userId="136cb4d8-92ff-48d0-92a0-fccc3a77dfd3" providerId="ADAL" clId="{91C79425-5BFC-424C-A889-F42F7234438B}" dt="2023-05-10T13:35:05.148" v="10" actId="478"/>
          <ac:picMkLst>
            <pc:docMk/>
            <pc:sldMk cId="4178927051" sldId="288"/>
            <ac:picMk id="1027" creationId="{FF84F2E5-E509-B7C9-C005-2675237AA3B7}"/>
          </ac:picMkLst>
        </pc:picChg>
      </pc:sldChg>
      <pc:sldChg chg="addSp delSp modSp mod">
        <pc:chgData name="Kapoor, Vinay" userId="136cb4d8-92ff-48d0-92a0-fccc3a77dfd3" providerId="ADAL" clId="{91C79425-5BFC-424C-A889-F42F7234438B}" dt="2023-05-10T13:37:48.027" v="28" actId="1076"/>
        <pc:sldMkLst>
          <pc:docMk/>
          <pc:sldMk cId="3980897675" sldId="301"/>
        </pc:sldMkLst>
        <pc:picChg chg="add mod">
          <ac:chgData name="Kapoor, Vinay" userId="136cb4d8-92ff-48d0-92a0-fccc3a77dfd3" providerId="ADAL" clId="{91C79425-5BFC-424C-A889-F42F7234438B}" dt="2023-05-10T13:37:48.027" v="28" actId="1076"/>
          <ac:picMkLst>
            <pc:docMk/>
            <pc:sldMk cId="3980897675" sldId="301"/>
            <ac:picMk id="5" creationId="{2B454248-453B-C2E7-FAB4-159CB36E67C9}"/>
          </ac:picMkLst>
        </pc:picChg>
        <pc:picChg chg="del">
          <ac:chgData name="Kapoor, Vinay" userId="136cb4d8-92ff-48d0-92a0-fccc3a77dfd3" providerId="ADAL" clId="{91C79425-5BFC-424C-A889-F42F7234438B}" dt="2023-05-10T13:35:39.915" v="17" actId="478"/>
          <ac:picMkLst>
            <pc:docMk/>
            <pc:sldMk cId="3980897675" sldId="301"/>
            <ac:picMk id="9" creationId="{C9F761D5-FE66-29BC-3B30-7F9A44A7B208}"/>
          </ac:picMkLst>
        </pc:picChg>
        <pc:picChg chg="add del mod">
          <ac:chgData name="Kapoor, Vinay" userId="136cb4d8-92ff-48d0-92a0-fccc3a77dfd3" providerId="ADAL" clId="{91C79425-5BFC-424C-A889-F42F7234438B}" dt="2023-05-10T13:35:47.612" v="20" actId="478"/>
          <ac:picMkLst>
            <pc:docMk/>
            <pc:sldMk cId="3980897675" sldId="301"/>
            <ac:picMk id="2050" creationId="{64EFDD30-8319-5D28-BD80-71FB2F460930}"/>
          </ac:picMkLst>
        </pc:picChg>
      </pc:sldChg>
      <pc:sldChg chg="addSp delSp modSp mod">
        <pc:chgData name="Kapoor, Vinay" userId="136cb4d8-92ff-48d0-92a0-fccc3a77dfd3" providerId="ADAL" clId="{91C79425-5BFC-424C-A889-F42F7234438B}" dt="2023-05-10T13:38:14.467" v="34" actId="14100"/>
        <pc:sldMkLst>
          <pc:docMk/>
          <pc:sldMk cId="2511313185" sldId="305"/>
        </pc:sldMkLst>
        <pc:picChg chg="del">
          <ac:chgData name="Kapoor, Vinay" userId="136cb4d8-92ff-48d0-92a0-fccc3a77dfd3" providerId="ADAL" clId="{91C79425-5BFC-424C-A889-F42F7234438B}" dt="2023-05-10T13:37:53.695" v="29" actId="478"/>
          <ac:picMkLst>
            <pc:docMk/>
            <pc:sldMk cId="2511313185" sldId="305"/>
            <ac:picMk id="9" creationId="{06D53901-2236-CAB9-AEE3-4E6C43ADE1B8}"/>
          </ac:picMkLst>
        </pc:picChg>
        <pc:picChg chg="add mod">
          <ac:chgData name="Kapoor, Vinay" userId="136cb4d8-92ff-48d0-92a0-fccc3a77dfd3" providerId="ADAL" clId="{91C79425-5BFC-424C-A889-F42F7234438B}" dt="2023-05-10T13:38:14.467" v="34" actId="14100"/>
          <ac:picMkLst>
            <pc:docMk/>
            <pc:sldMk cId="2511313185" sldId="305"/>
            <ac:picMk id="3074" creationId="{3D7A71A0-AF94-15E5-4C88-368ED472C188}"/>
          </ac:picMkLst>
        </pc:picChg>
      </pc:sldChg>
      <pc:sldChg chg="addSp delSp modSp mod">
        <pc:chgData name="Kapoor, Vinay" userId="136cb4d8-92ff-48d0-92a0-fccc3a77dfd3" providerId="ADAL" clId="{91C79425-5BFC-424C-A889-F42F7234438B}" dt="2023-05-10T13:41:00.454" v="44" actId="1076"/>
        <pc:sldMkLst>
          <pc:docMk/>
          <pc:sldMk cId="1523469934" sldId="313"/>
        </pc:sldMkLst>
        <pc:picChg chg="add del mod">
          <ac:chgData name="Kapoor, Vinay" userId="136cb4d8-92ff-48d0-92a0-fccc3a77dfd3" providerId="ADAL" clId="{91C79425-5BFC-424C-A889-F42F7234438B}" dt="2023-05-10T13:40:48.821" v="40" actId="1076"/>
          <ac:picMkLst>
            <pc:docMk/>
            <pc:sldMk cId="1523469934" sldId="313"/>
            <ac:picMk id="3" creationId="{41E70B4F-58B0-481C-B3AA-EC4F92D440F5}"/>
          </ac:picMkLst>
        </pc:picChg>
        <pc:picChg chg="add mod">
          <ac:chgData name="Kapoor, Vinay" userId="136cb4d8-92ff-48d0-92a0-fccc3a77dfd3" providerId="ADAL" clId="{91C79425-5BFC-424C-A889-F42F7234438B}" dt="2023-05-10T13:41:00.454" v="44" actId="1076"/>
          <ac:picMkLst>
            <pc:docMk/>
            <pc:sldMk cId="1523469934" sldId="313"/>
            <ac:picMk id="4" creationId="{F3327BB0-E2BF-4F4D-CFE9-0491B85B7D26}"/>
          </ac:picMkLst>
        </pc:picChg>
        <pc:picChg chg="del">
          <ac:chgData name="Kapoor, Vinay" userId="136cb4d8-92ff-48d0-92a0-fccc3a77dfd3" providerId="ADAL" clId="{91C79425-5BFC-424C-A889-F42F7234438B}" dt="2023-05-10T13:40:38.458" v="35" actId="478"/>
          <ac:picMkLst>
            <pc:docMk/>
            <pc:sldMk cId="1523469934" sldId="313"/>
            <ac:picMk id="6" creationId="{683EF2B9-D03E-9965-3D70-F4ECC9DE985A}"/>
          </ac:picMkLst>
        </pc:picChg>
        <pc:picChg chg="add del mod">
          <ac:chgData name="Kapoor, Vinay" userId="136cb4d8-92ff-48d0-92a0-fccc3a77dfd3" providerId="ADAL" clId="{91C79425-5BFC-424C-A889-F42F7234438B}" dt="2023-05-10T13:40:49.918" v="41"/>
          <ac:picMkLst>
            <pc:docMk/>
            <pc:sldMk cId="1523469934" sldId="313"/>
            <ac:picMk id="1026" creationId="{2A2659FC-4330-91F8-55C8-D6CFE5512946}"/>
          </ac:picMkLst>
        </pc:picChg>
      </pc:sldChg>
      <pc:sldChg chg="modSp mod">
        <pc:chgData name="Kapoor, Vinay" userId="136cb4d8-92ff-48d0-92a0-fccc3a77dfd3" providerId="ADAL" clId="{91C79425-5BFC-424C-A889-F42F7234438B}" dt="2023-05-17T14:20:18.867" v="167" actId="20577"/>
        <pc:sldMkLst>
          <pc:docMk/>
          <pc:sldMk cId="2065516501" sldId="334"/>
        </pc:sldMkLst>
        <pc:spChg chg="mod">
          <ac:chgData name="Kapoor, Vinay" userId="136cb4d8-92ff-48d0-92a0-fccc3a77dfd3" providerId="ADAL" clId="{91C79425-5BFC-424C-A889-F42F7234438B}" dt="2023-05-17T14:20:18.867" v="167" actId="20577"/>
          <ac:spMkLst>
            <pc:docMk/>
            <pc:sldMk cId="2065516501" sldId="334"/>
            <ac:spMk id="5" creationId="{E1694C7C-2FA4-452D-94BC-EDFF3A92FDB5}"/>
          </ac:spMkLst>
        </pc:spChg>
      </pc:sldChg>
      <pc:sldChg chg="modNotesTx">
        <pc:chgData name="Kapoor, Vinay" userId="136cb4d8-92ff-48d0-92a0-fccc3a77dfd3" providerId="ADAL" clId="{91C79425-5BFC-424C-A889-F42F7234438B}" dt="2023-05-17T14:22:20.130" v="177" actId="20577"/>
        <pc:sldMkLst>
          <pc:docMk/>
          <pc:sldMk cId="696227570" sldId="344"/>
        </pc:sldMkLst>
      </pc:sldChg>
      <pc:sldChg chg="modNotesTx">
        <pc:chgData name="Kapoor, Vinay" userId="136cb4d8-92ff-48d0-92a0-fccc3a77dfd3" providerId="ADAL" clId="{91C79425-5BFC-424C-A889-F42F7234438B}" dt="2023-05-10T17:45:21.246" v="45"/>
        <pc:sldMkLst>
          <pc:docMk/>
          <pc:sldMk cId="2563144944" sldId="674"/>
        </pc:sldMkLst>
      </pc:sldChg>
    </pc:docChg>
  </pc:docChgLst>
  <pc:docChgLst>
    <pc:chgData name="Patrick, Darryl" userId="c7c00918-57e5-4f08-97e8-df5e57d38764" providerId="ADAL" clId="{EFE51454-D32B-4B41-B58E-E5E7AD54AC0C}"/>
    <pc:docChg chg="undo custSel modSld">
      <pc:chgData name="Patrick, Darryl" userId="c7c00918-57e5-4f08-97e8-df5e57d38764" providerId="ADAL" clId="{EFE51454-D32B-4B41-B58E-E5E7AD54AC0C}" dt="2023-05-10T16:19:42.678" v="37" actId="20577"/>
      <pc:docMkLst>
        <pc:docMk/>
      </pc:docMkLst>
      <pc:sldChg chg="addSp delSp modSp mod">
        <pc:chgData name="Patrick, Darryl" userId="c7c00918-57e5-4f08-97e8-df5e57d38764" providerId="ADAL" clId="{EFE51454-D32B-4B41-B58E-E5E7AD54AC0C}" dt="2023-05-10T14:51:39.057" v="27" actId="14100"/>
        <pc:sldMkLst>
          <pc:docMk/>
          <pc:sldMk cId="805021580" sldId="268"/>
        </pc:sldMkLst>
        <pc:spChg chg="mod">
          <ac:chgData name="Patrick, Darryl" userId="c7c00918-57e5-4f08-97e8-df5e57d38764" providerId="ADAL" clId="{EFE51454-D32B-4B41-B58E-E5E7AD54AC0C}" dt="2023-05-10T14:50:30.848" v="15" actId="1076"/>
          <ac:spMkLst>
            <pc:docMk/>
            <pc:sldMk cId="805021580" sldId="268"/>
            <ac:spMk id="4" creationId="{CACDEC15-EC28-57EC-0910-B853EB216DA2}"/>
          </ac:spMkLst>
        </pc:spChg>
        <pc:spChg chg="mod">
          <ac:chgData name="Patrick, Darryl" userId="c7c00918-57e5-4f08-97e8-df5e57d38764" providerId="ADAL" clId="{EFE51454-D32B-4B41-B58E-E5E7AD54AC0C}" dt="2023-05-10T14:51:15.263" v="23" actId="1076"/>
          <ac:spMkLst>
            <pc:docMk/>
            <pc:sldMk cId="805021580" sldId="268"/>
            <ac:spMk id="5" creationId="{E1694C7C-2FA4-452D-94BC-EDFF3A92FDB5}"/>
          </ac:spMkLst>
        </pc:spChg>
        <pc:picChg chg="mod">
          <ac:chgData name="Patrick, Darryl" userId="c7c00918-57e5-4f08-97e8-df5e57d38764" providerId="ADAL" clId="{EFE51454-D32B-4B41-B58E-E5E7AD54AC0C}" dt="2023-05-10T14:49:57.679" v="11" actId="1076"/>
          <ac:picMkLst>
            <pc:docMk/>
            <pc:sldMk cId="805021580" sldId="268"/>
            <ac:picMk id="3" creationId="{41E70B4F-58B0-481C-B3AA-EC4F92D440F5}"/>
          </ac:picMkLst>
        </pc:picChg>
        <pc:picChg chg="add mod">
          <ac:chgData name="Patrick, Darryl" userId="c7c00918-57e5-4f08-97e8-df5e57d38764" providerId="ADAL" clId="{EFE51454-D32B-4B41-B58E-E5E7AD54AC0C}" dt="2023-05-10T14:51:39.057" v="27" actId="14100"/>
          <ac:picMkLst>
            <pc:docMk/>
            <pc:sldMk cId="805021580" sldId="268"/>
            <ac:picMk id="8" creationId="{F261D0AF-D254-65E7-08CA-218CF7E83380}"/>
          </ac:picMkLst>
        </pc:picChg>
        <pc:picChg chg="del mod">
          <ac:chgData name="Patrick, Darryl" userId="c7c00918-57e5-4f08-97e8-df5e57d38764" providerId="ADAL" clId="{EFE51454-D32B-4B41-B58E-E5E7AD54AC0C}" dt="2023-05-10T14:51:09.808" v="22" actId="478"/>
          <ac:picMkLst>
            <pc:docMk/>
            <pc:sldMk cId="805021580" sldId="268"/>
            <ac:picMk id="9" creationId="{465EEC87-6790-575E-7232-1906401FE53F}"/>
          </ac:picMkLst>
        </pc:picChg>
        <pc:picChg chg="del">
          <ac:chgData name="Patrick, Darryl" userId="c7c00918-57e5-4f08-97e8-df5e57d38764" providerId="ADAL" clId="{EFE51454-D32B-4B41-B58E-E5E7AD54AC0C}" dt="2023-05-10T14:50:58.144" v="19" actId="478"/>
          <ac:picMkLst>
            <pc:docMk/>
            <pc:sldMk cId="805021580" sldId="268"/>
            <ac:picMk id="11" creationId="{CB923C9C-D2D6-7808-ED12-C1B54D786C25}"/>
          </ac:picMkLst>
        </pc:picChg>
        <pc:picChg chg="add mod">
          <ac:chgData name="Patrick, Darryl" userId="c7c00918-57e5-4f08-97e8-df5e57d38764" providerId="ADAL" clId="{EFE51454-D32B-4B41-B58E-E5E7AD54AC0C}" dt="2023-05-10T14:51:32.553" v="26" actId="14100"/>
          <ac:picMkLst>
            <pc:docMk/>
            <pc:sldMk cId="805021580" sldId="268"/>
            <ac:picMk id="12" creationId="{221D718A-AF7D-D360-25BF-DB909BAAF11F}"/>
          </ac:picMkLst>
        </pc:picChg>
      </pc:sldChg>
      <pc:sldChg chg="modSp mod">
        <pc:chgData name="Patrick, Darryl" userId="c7c00918-57e5-4f08-97e8-df5e57d38764" providerId="ADAL" clId="{EFE51454-D32B-4B41-B58E-E5E7AD54AC0C}" dt="2023-05-10T16:19:09.842" v="33" actId="20577"/>
        <pc:sldMkLst>
          <pc:docMk/>
          <pc:sldMk cId="3509397663" sldId="335"/>
        </pc:sldMkLst>
        <pc:spChg chg="mod">
          <ac:chgData name="Patrick, Darryl" userId="c7c00918-57e5-4f08-97e8-df5e57d38764" providerId="ADAL" clId="{EFE51454-D32B-4B41-B58E-E5E7AD54AC0C}" dt="2023-05-10T16:19:09.842" v="33" actId="20577"/>
          <ac:spMkLst>
            <pc:docMk/>
            <pc:sldMk cId="3509397663" sldId="335"/>
            <ac:spMk id="5" creationId="{E1694C7C-2FA4-452D-94BC-EDFF3A92FDB5}"/>
          </ac:spMkLst>
        </pc:spChg>
      </pc:sldChg>
      <pc:sldChg chg="modSp mod">
        <pc:chgData name="Patrick, Darryl" userId="c7c00918-57e5-4f08-97e8-df5e57d38764" providerId="ADAL" clId="{EFE51454-D32B-4B41-B58E-E5E7AD54AC0C}" dt="2023-05-10T16:19:42.678" v="37" actId="20577"/>
        <pc:sldMkLst>
          <pc:docMk/>
          <pc:sldMk cId="2075097504" sldId="336"/>
        </pc:sldMkLst>
        <pc:spChg chg="mod">
          <ac:chgData name="Patrick, Darryl" userId="c7c00918-57e5-4f08-97e8-df5e57d38764" providerId="ADAL" clId="{EFE51454-D32B-4B41-B58E-E5E7AD54AC0C}" dt="2023-05-10T16:19:42.678" v="37" actId="20577"/>
          <ac:spMkLst>
            <pc:docMk/>
            <pc:sldMk cId="2075097504" sldId="336"/>
            <ac:spMk id="5" creationId="{E1694C7C-2FA4-452D-94BC-EDFF3A92FDB5}"/>
          </ac:spMkLst>
        </pc:spChg>
      </pc:sldChg>
      <pc:sldChg chg="addSp delSp modSp mod">
        <pc:chgData name="Patrick, Darryl" userId="c7c00918-57e5-4f08-97e8-df5e57d38764" providerId="ADAL" clId="{EFE51454-D32B-4B41-B58E-E5E7AD54AC0C}" dt="2023-05-10T14:48:09.732" v="3" actId="478"/>
        <pc:sldMkLst>
          <pc:docMk/>
          <pc:sldMk cId="1284267280" sldId="670"/>
        </pc:sldMkLst>
        <pc:picChg chg="add del mod">
          <ac:chgData name="Patrick, Darryl" userId="c7c00918-57e5-4f08-97e8-df5e57d38764" providerId="ADAL" clId="{EFE51454-D32B-4B41-B58E-E5E7AD54AC0C}" dt="2023-05-10T14:48:09.732" v="3" actId="478"/>
          <ac:picMkLst>
            <pc:docMk/>
            <pc:sldMk cId="1284267280" sldId="670"/>
            <ac:picMk id="7" creationId="{19D4853C-33FF-64D1-C4AB-D82AAC207257}"/>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7:59:15.132"/>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3889E-FCC7-4292-99AC-9FADD7F2BEE1}"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BD046-DE76-40D4-A517-6D5965E6ADAA}" type="slidenum">
              <a:rPr lang="en-US" smtClean="0"/>
              <a:t>‹#›</a:t>
            </a:fld>
            <a:endParaRPr lang="en-US"/>
          </a:p>
        </p:txBody>
      </p:sp>
    </p:spTree>
    <p:extLst>
      <p:ext uri="{BB962C8B-B14F-4D97-AF65-F5344CB8AC3E}">
        <p14:creationId xmlns:p14="http://schemas.microsoft.com/office/powerpoint/2010/main" val="312557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user access to the system is scheduled for this Monday (May 22</a:t>
            </a:r>
            <a:r>
              <a:rPr lang="en-US" baseline="30000" dirty="0"/>
              <a:t>nd</a:t>
            </a:r>
            <a:r>
              <a:rPr lang="en-US" dirty="0"/>
              <a:t>). Users will be allowed to nominate for June 1</a:t>
            </a:r>
            <a:r>
              <a:rPr lang="en-US" baseline="30000" dirty="0"/>
              <a:t>st</a:t>
            </a:r>
            <a:r>
              <a:rPr lang="en-US" dirty="0"/>
              <a:t> forward in connect, but any day prior should be done in Dart.</a:t>
            </a:r>
          </a:p>
          <a:p>
            <a:endParaRPr lang="en-US" dirty="0"/>
          </a:p>
          <a:p>
            <a:r>
              <a:rPr lang="en-US" dirty="0"/>
              <a:t>The nomination deadline will be moved 15 min back to meet the NAESB standard instead of the extra 15 min that Kinder previously provided and this is reflected in our modified tariff.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questions about needing new user access or having Ruby added to your current access, you can e mail sarah.starke@tallgrass.com. She should be able to get that sorted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also like to preface with the fact that, if you already have access to connect, and do business on our other pipes, a lot of this will be stuff will look very familiar and may be </a:t>
            </a:r>
            <a:r>
              <a:rPr lang="en-US"/>
              <a:t>a review.</a:t>
            </a:r>
            <a:endParaRPr lang="en-US" dirty="0"/>
          </a:p>
          <a:p>
            <a:endParaRPr lang="en-US" dirty="0"/>
          </a:p>
        </p:txBody>
      </p:sp>
      <p:sp>
        <p:nvSpPr>
          <p:cNvPr id="4" name="Slide Number Placeholder 3"/>
          <p:cNvSpPr>
            <a:spLocks noGrp="1"/>
          </p:cNvSpPr>
          <p:nvPr>
            <p:ph type="sldNum" sz="quarter" idx="5"/>
          </p:nvPr>
        </p:nvSpPr>
        <p:spPr/>
        <p:txBody>
          <a:bodyPr/>
          <a:lstStyle/>
          <a:p>
            <a:fld id="{C91BD046-DE76-40D4-A517-6D5965E6ADAA}" type="slidenum">
              <a:rPr lang="en-US" smtClean="0"/>
              <a:t>1</a:t>
            </a:fld>
            <a:endParaRPr lang="en-US"/>
          </a:p>
        </p:txBody>
      </p:sp>
    </p:spTree>
    <p:extLst>
      <p:ext uri="{BB962C8B-B14F-4D97-AF65-F5344CB8AC3E}">
        <p14:creationId xmlns:p14="http://schemas.microsoft.com/office/powerpoint/2010/main" val="196160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b="1" dirty="0"/>
              <a:t>Menu/Sitemap:</a:t>
            </a:r>
            <a:r>
              <a:rPr lang="en-US" dirty="0"/>
              <a:t> Provides basic navigation</a:t>
            </a:r>
          </a:p>
          <a:p>
            <a:pPr marL="342900" indent="-342900">
              <a:buFont typeface="+mj-lt"/>
              <a:buAutoNum type="arabicPeriod"/>
            </a:pPr>
            <a:r>
              <a:rPr lang="en-US" b="1" dirty="0"/>
              <a:t>User Menu: </a:t>
            </a:r>
            <a:r>
              <a:rPr lang="en-US" dirty="0"/>
              <a:t>Displays your username. Access to My Profile – Settings and Sign Out options</a:t>
            </a:r>
          </a:p>
          <a:p>
            <a:pPr marL="342900" indent="-342900">
              <a:buFont typeface="+mj-lt"/>
              <a:buAutoNum type="arabicPeriod"/>
            </a:pPr>
            <a:r>
              <a:rPr lang="en-US" b="1" dirty="0"/>
              <a:t>Persona: </a:t>
            </a:r>
            <a:r>
              <a:rPr lang="en-US" dirty="0"/>
              <a:t>Allows for different dashboard views</a:t>
            </a:r>
          </a:p>
          <a:p>
            <a:pPr marL="342900" indent="-342900">
              <a:buFont typeface="+mj-lt"/>
              <a:buAutoNum type="arabicPeriod"/>
            </a:pPr>
            <a:r>
              <a:rPr lang="en-US" b="1" dirty="0"/>
              <a:t>Alert: </a:t>
            </a:r>
            <a:r>
              <a:rPr lang="en-US" dirty="0"/>
              <a:t>Displays the number of recent alerts. All recent alerts, including errors, warnings, and information are stored in the Alert Center</a:t>
            </a:r>
          </a:p>
          <a:p>
            <a:pPr marL="342900" indent="-342900">
              <a:buFont typeface="+mj-lt"/>
              <a:buAutoNum type="arabicPeriod"/>
            </a:pPr>
            <a:r>
              <a:rPr lang="en-US" b="1" dirty="0"/>
              <a:t>Site Search: </a:t>
            </a:r>
            <a:r>
              <a:rPr lang="en-US" dirty="0"/>
              <a:t>Click on the Search icon to prompt the Search Bar</a:t>
            </a:r>
          </a:p>
          <a:p>
            <a:pPr marL="342900" indent="-342900">
              <a:buFont typeface="+mj-lt"/>
              <a:buAutoNum type="arabicPeriod"/>
            </a:pPr>
            <a:r>
              <a:rPr lang="en-US" b="1" dirty="0"/>
              <a:t>Context Data Filter: </a:t>
            </a:r>
            <a:r>
              <a:rPr lang="en-US" dirty="0"/>
              <a:t>Sets Pipeline, Company, and Plant</a:t>
            </a:r>
          </a:p>
          <a:p>
            <a:pPr marL="342900" indent="-342900">
              <a:buFont typeface="+mj-lt"/>
              <a:buAutoNum type="arabicPeriod"/>
            </a:pPr>
            <a:r>
              <a:rPr lang="en-US" b="1" dirty="0"/>
              <a:t>Overflow Menu: </a:t>
            </a:r>
            <a:r>
              <a:rPr lang="en-US" dirty="0"/>
              <a:t>Allows customization of the dashboard</a:t>
            </a:r>
          </a:p>
          <a:p>
            <a:pPr marL="342900" indent="-342900">
              <a:buFont typeface="+mj-lt"/>
              <a:buAutoNum type="arabicPeriod"/>
            </a:pPr>
            <a:r>
              <a:rPr lang="en-US" b="1" dirty="0"/>
              <a:t>Open Screens: </a:t>
            </a:r>
            <a:r>
              <a:rPr lang="en-US" dirty="0"/>
              <a:t>Displays sessions/tabs in progress</a:t>
            </a:r>
            <a:endParaRPr lang="en-US" b="1" dirty="0"/>
          </a:p>
          <a:p>
            <a:pPr marL="342900" indent="-342900">
              <a:buFont typeface="+mj-lt"/>
              <a:buAutoNum type="arabicPeriod"/>
            </a:pPr>
            <a:r>
              <a:rPr lang="en-US" b="1" dirty="0"/>
              <a:t>Help: </a:t>
            </a:r>
            <a:r>
              <a:rPr lang="en-US" dirty="0"/>
              <a:t>Provides access to the </a:t>
            </a:r>
            <a:r>
              <a:rPr lang="en-US" dirty="0" err="1"/>
              <a:t>myQuorum</a:t>
            </a:r>
            <a:r>
              <a:rPr lang="en-US" dirty="0"/>
              <a:t> help</a:t>
            </a:r>
          </a:p>
          <a:p>
            <a:pPr marL="342900" indent="-342900">
              <a:buFont typeface="+mj-lt"/>
              <a:buAutoNum type="arabicPeriod"/>
            </a:pPr>
            <a:r>
              <a:rPr lang="en-US" b="1" dirty="0"/>
              <a:t>Widgets: </a:t>
            </a:r>
            <a:r>
              <a:rPr lang="en-US" dirty="0"/>
              <a:t>Provides Summary information on key data</a:t>
            </a:r>
          </a:p>
          <a:p>
            <a:pPr marL="0" indent="0">
              <a:buNone/>
            </a:pPr>
            <a:r>
              <a:rPr lang="en-US" dirty="0"/>
              <a:t>NOTE: Do not duplicate web tabs. Instead, right click and select “open link in new tab”</a:t>
            </a:r>
          </a:p>
          <a:p>
            <a:endParaRPr lang="en-US" dirty="0"/>
          </a:p>
        </p:txBody>
      </p:sp>
      <p:sp>
        <p:nvSpPr>
          <p:cNvPr id="4" name="Slide Number Placeholder 3"/>
          <p:cNvSpPr>
            <a:spLocks noGrp="1"/>
          </p:cNvSpPr>
          <p:nvPr>
            <p:ph type="sldNum" sz="quarter" idx="5"/>
          </p:nvPr>
        </p:nvSpPr>
        <p:spPr/>
        <p:txBody>
          <a:bodyPr/>
          <a:lstStyle/>
          <a:p>
            <a:pPr>
              <a:defRPr/>
            </a:pPr>
            <a:fld id="{2160D035-C768-4072-A1FD-34E8A6A90E74}" type="slidenum">
              <a:rPr lang="en-US" altLang="en-US" smtClean="0"/>
              <a:pPr>
                <a:defRPr/>
              </a:pPr>
              <a:t>6</a:t>
            </a:fld>
            <a:endParaRPr lang="en-US" altLang="en-US"/>
          </a:p>
        </p:txBody>
      </p:sp>
    </p:spTree>
    <p:extLst>
      <p:ext uri="{BB962C8B-B14F-4D97-AF65-F5344CB8AC3E}">
        <p14:creationId xmlns:p14="http://schemas.microsoft.com/office/powerpoint/2010/main" val="89648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60D035-C768-4072-A1FD-34E8A6A90E74}" type="slidenum">
              <a:rPr lang="en-US" altLang="en-US" smtClean="0"/>
              <a:pPr>
                <a:defRPr/>
              </a:pPr>
              <a:t>7</a:t>
            </a:fld>
            <a:endParaRPr lang="en-US" altLang="en-US"/>
          </a:p>
        </p:txBody>
      </p:sp>
    </p:spTree>
    <p:extLst>
      <p:ext uri="{BB962C8B-B14F-4D97-AF65-F5344CB8AC3E}">
        <p14:creationId xmlns:p14="http://schemas.microsoft.com/office/powerpoint/2010/main" val="266793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160D035-C768-4072-A1FD-34E8A6A90E74}" type="slidenum">
              <a:rPr lang="en-US" altLang="en-US" smtClean="0"/>
              <a:pPr>
                <a:defRPr/>
              </a:pPr>
              <a:t>39</a:t>
            </a:fld>
            <a:endParaRPr lang="en-US" altLang="en-US"/>
          </a:p>
        </p:txBody>
      </p:sp>
    </p:spTree>
    <p:extLst>
      <p:ext uri="{BB962C8B-B14F-4D97-AF65-F5344CB8AC3E}">
        <p14:creationId xmlns:p14="http://schemas.microsoft.com/office/powerpoint/2010/main" val="9751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needing new user access or having Ruby added to your current access, you can e mail sarah.starke@tallgrass.com. She should be able to get that sorted for you!</a:t>
            </a:r>
          </a:p>
        </p:txBody>
      </p:sp>
      <p:sp>
        <p:nvSpPr>
          <p:cNvPr id="4" name="Slide Number Placeholder 3"/>
          <p:cNvSpPr>
            <a:spLocks noGrp="1"/>
          </p:cNvSpPr>
          <p:nvPr>
            <p:ph type="sldNum" sz="quarter" idx="5"/>
          </p:nvPr>
        </p:nvSpPr>
        <p:spPr/>
        <p:txBody>
          <a:bodyPr/>
          <a:lstStyle/>
          <a:p>
            <a:fld id="{C91BD046-DE76-40D4-A517-6D5965E6ADAA}" type="slidenum">
              <a:rPr lang="en-US" smtClean="0"/>
              <a:t>46</a:t>
            </a:fld>
            <a:endParaRPr lang="en-US"/>
          </a:p>
        </p:txBody>
      </p:sp>
    </p:spTree>
    <p:extLst>
      <p:ext uri="{BB962C8B-B14F-4D97-AF65-F5344CB8AC3E}">
        <p14:creationId xmlns:p14="http://schemas.microsoft.com/office/powerpoint/2010/main" val="133700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0CA0-DBA1-441E-AC3C-6192208D5A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3E4A32-5495-45A3-935F-BB8D587A18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77BE7A-5AC6-482F-9169-16B97AE554EF}"/>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5" name="Footer Placeholder 4">
            <a:extLst>
              <a:ext uri="{FF2B5EF4-FFF2-40B4-BE49-F238E27FC236}">
                <a16:creationId xmlns:a16="http://schemas.microsoft.com/office/drawing/2014/main" id="{38694BDC-B5D1-4D86-8BCF-C8F60D9B9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01AF-2C69-48A6-8A3A-F554DB87A108}"/>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20876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3942-1BE7-4E7C-82C7-06AF709591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E0F1A1-4961-4EA2-8F47-46094549D1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19C81-4AC1-4286-8378-D4919F35A7E6}"/>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5" name="Footer Placeholder 4">
            <a:extLst>
              <a:ext uri="{FF2B5EF4-FFF2-40B4-BE49-F238E27FC236}">
                <a16:creationId xmlns:a16="http://schemas.microsoft.com/office/drawing/2014/main" id="{17E73E79-1DA8-45CF-851E-33B2B8E5E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28384-FA47-479D-B74A-F5BFD992AD96}"/>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178156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460F2-0231-432C-9D7F-8CE3C3F660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43B207-4536-406B-965B-41D4D8DA96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E7036-A328-4391-A3AA-654C706574C1}"/>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5" name="Footer Placeholder 4">
            <a:extLst>
              <a:ext uri="{FF2B5EF4-FFF2-40B4-BE49-F238E27FC236}">
                <a16:creationId xmlns:a16="http://schemas.microsoft.com/office/drawing/2014/main" id="{18212847-456A-4191-A8A2-BCA5F87B8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015C7-35FE-4E23-890F-B094DD751E8C}"/>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142579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FFE9-97F8-4749-8F6A-402621B7F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24A00-FF87-4C5D-A401-89A38BB76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E2D76-8894-4298-9108-4612EA992518}"/>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5" name="Footer Placeholder 4">
            <a:extLst>
              <a:ext uri="{FF2B5EF4-FFF2-40B4-BE49-F238E27FC236}">
                <a16:creationId xmlns:a16="http://schemas.microsoft.com/office/drawing/2014/main" id="{AE66C60C-1CDE-4FD1-A7FA-119991442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6ACB5-3AE1-417E-8006-62811812F645}"/>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44052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5100-6028-47F4-8D02-821E6B4EAE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5ED90D-26C7-43C3-9A94-521B464E7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B063EE-4E4D-47AB-B03A-20629701C50F}"/>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5" name="Footer Placeholder 4">
            <a:extLst>
              <a:ext uri="{FF2B5EF4-FFF2-40B4-BE49-F238E27FC236}">
                <a16:creationId xmlns:a16="http://schemas.microsoft.com/office/drawing/2014/main" id="{7FE57E4A-BF2C-4778-8A80-1FD101E09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ACC29-DD91-4D33-9D31-F17AD3FE27E2}"/>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323021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1B1A-7457-4261-AEF3-BC9C9407F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D9FCB5-2EBE-41A2-8889-A884827D4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B666B3-3C30-4057-8150-B3CBCEC161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0EF99-0DA4-4DBF-889E-CE3A57FF6CFD}"/>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6" name="Footer Placeholder 5">
            <a:extLst>
              <a:ext uri="{FF2B5EF4-FFF2-40B4-BE49-F238E27FC236}">
                <a16:creationId xmlns:a16="http://schemas.microsoft.com/office/drawing/2014/main" id="{8B447A7F-9E8B-44A9-A483-3E56B0E6A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86EFD-B8F8-43E6-9877-5AB3145B1CFA}"/>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52572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6A6-88FB-43E7-BD2D-25C0B77112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90860C-7ECE-4EB5-A3DE-ABC20D09D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058D0-7241-4048-887D-CDFF229B9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4C3F1D-3EB5-4C4F-B6EC-02CA1D940F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98CD8-0A60-406F-B547-B169BB7694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B247BA-5F4D-4A31-A7D4-845DDF23863D}"/>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8" name="Footer Placeholder 7">
            <a:extLst>
              <a:ext uri="{FF2B5EF4-FFF2-40B4-BE49-F238E27FC236}">
                <a16:creationId xmlns:a16="http://schemas.microsoft.com/office/drawing/2014/main" id="{D2A29F51-B9F9-4C45-96B6-926E2A169D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8CE47B-0091-495D-A9B4-CFBA0DA1936E}"/>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18453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5AA8-F051-4422-A9D1-4E9BA5D7F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18CAAC-9194-4C9E-B42C-69F201CE288C}"/>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4" name="Footer Placeholder 3">
            <a:extLst>
              <a:ext uri="{FF2B5EF4-FFF2-40B4-BE49-F238E27FC236}">
                <a16:creationId xmlns:a16="http://schemas.microsoft.com/office/drawing/2014/main" id="{0980D5D0-16AE-4032-BED6-1B4993471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EAC36-7F0D-4DF3-B52C-AC77025DB738}"/>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429331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C125E-3D1F-4CAF-9707-7D0EFC10806F}"/>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3" name="Footer Placeholder 2">
            <a:extLst>
              <a:ext uri="{FF2B5EF4-FFF2-40B4-BE49-F238E27FC236}">
                <a16:creationId xmlns:a16="http://schemas.microsoft.com/office/drawing/2014/main" id="{BF4269DF-332E-4EF8-AAE0-D977E2EED1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4D7773-05A1-403B-A649-5471DC6DAF0E}"/>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408955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7481-A1D5-4F00-BFD3-62050BFA0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50B9A1-9483-4BE5-8C03-CFD52F8AB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02D330-987D-46C0-9903-CC4BCBFD9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1A65D-E2F0-41AA-A20D-85F436DB95C6}"/>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6" name="Footer Placeholder 5">
            <a:extLst>
              <a:ext uri="{FF2B5EF4-FFF2-40B4-BE49-F238E27FC236}">
                <a16:creationId xmlns:a16="http://schemas.microsoft.com/office/drawing/2014/main" id="{CC254A46-17C5-4361-AD9A-8527BEA75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E1237-722C-467A-8454-342117BEA57F}"/>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334867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C39D-6E5C-4FA6-9722-2C843CF8A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408D6-4DE4-451A-B54C-5633B809E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6DAEC-6252-44F7-A927-30FE721A7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0297A-3A29-4902-B37B-C89D99985560}"/>
              </a:ext>
            </a:extLst>
          </p:cNvPr>
          <p:cNvSpPr>
            <a:spLocks noGrp="1"/>
          </p:cNvSpPr>
          <p:nvPr>
            <p:ph type="dt" sz="half" idx="10"/>
          </p:nvPr>
        </p:nvSpPr>
        <p:spPr/>
        <p:txBody>
          <a:bodyPr/>
          <a:lstStyle/>
          <a:p>
            <a:fld id="{D65C0243-DD75-4CE5-97CE-08531EDEEDBE}" type="datetimeFigureOut">
              <a:rPr lang="en-US" smtClean="0"/>
              <a:t>5/17/2023</a:t>
            </a:fld>
            <a:endParaRPr lang="en-US"/>
          </a:p>
        </p:txBody>
      </p:sp>
      <p:sp>
        <p:nvSpPr>
          <p:cNvPr id="6" name="Footer Placeholder 5">
            <a:extLst>
              <a:ext uri="{FF2B5EF4-FFF2-40B4-BE49-F238E27FC236}">
                <a16:creationId xmlns:a16="http://schemas.microsoft.com/office/drawing/2014/main" id="{1147A3B1-139F-4836-B4C6-BF99CC16C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AD600-C7B5-4C4E-86CD-767FBC7C01D8}"/>
              </a:ext>
            </a:extLst>
          </p:cNvPr>
          <p:cNvSpPr>
            <a:spLocks noGrp="1"/>
          </p:cNvSpPr>
          <p:nvPr>
            <p:ph type="sldNum" sz="quarter" idx="12"/>
          </p:nvPr>
        </p:nvSpPr>
        <p:spPr/>
        <p:txBody>
          <a:bodyPr/>
          <a:lstStyle/>
          <a:p>
            <a:fld id="{5C7F9081-C594-4064-917D-334F1F764238}" type="slidenum">
              <a:rPr lang="en-US" smtClean="0"/>
              <a:t>‹#›</a:t>
            </a:fld>
            <a:endParaRPr lang="en-US"/>
          </a:p>
        </p:txBody>
      </p:sp>
    </p:spTree>
    <p:extLst>
      <p:ext uri="{BB962C8B-B14F-4D97-AF65-F5344CB8AC3E}">
        <p14:creationId xmlns:p14="http://schemas.microsoft.com/office/powerpoint/2010/main" val="160954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0E260-0CF3-4AD1-B7E2-8A9477D2B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C5D60B-5CBE-4471-B7F3-99A07E44EB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439E2-DFD4-4468-85B9-21B1575E4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C0243-DD75-4CE5-97CE-08531EDEEDBE}" type="datetimeFigureOut">
              <a:rPr lang="en-US" smtClean="0"/>
              <a:t>5/17/2023</a:t>
            </a:fld>
            <a:endParaRPr lang="en-US"/>
          </a:p>
        </p:txBody>
      </p:sp>
      <p:sp>
        <p:nvSpPr>
          <p:cNvPr id="5" name="Footer Placeholder 4">
            <a:extLst>
              <a:ext uri="{FF2B5EF4-FFF2-40B4-BE49-F238E27FC236}">
                <a16:creationId xmlns:a16="http://schemas.microsoft.com/office/drawing/2014/main" id="{CEE1D026-C6B3-4322-9796-97029BCFA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CE1B87-613B-455B-A423-6F230795E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081-C594-4064-917D-334F1F764238}" type="slidenum">
              <a:rPr lang="en-US" smtClean="0"/>
              <a:t>‹#›</a:t>
            </a:fld>
            <a:endParaRPr lang="en-US"/>
          </a:p>
        </p:txBody>
      </p:sp>
    </p:spTree>
    <p:extLst>
      <p:ext uri="{BB962C8B-B14F-4D97-AF65-F5344CB8AC3E}">
        <p14:creationId xmlns:p14="http://schemas.microsoft.com/office/powerpoint/2010/main" val="1556523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5.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field of wheat&#10;&#10;Description automatically generated with low confidence">
            <a:extLst>
              <a:ext uri="{FF2B5EF4-FFF2-40B4-BE49-F238E27FC236}">
                <a16:creationId xmlns:a16="http://schemas.microsoft.com/office/drawing/2014/main" id="{4E2808C2-F9FD-41A3-BB86-498E9D8BF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8FC5DC04-0919-4EE9-A754-63DE191D5256}"/>
              </a:ext>
            </a:extLst>
          </p:cNvPr>
          <p:cNvSpPr>
            <a:spLocks noGrp="1"/>
          </p:cNvSpPr>
          <p:nvPr>
            <p:ph type="title"/>
          </p:nvPr>
        </p:nvSpPr>
        <p:spPr>
          <a:xfrm>
            <a:off x="838200" y="5261866"/>
            <a:ext cx="10515600" cy="1325563"/>
          </a:xfrm>
        </p:spPr>
        <p:txBody>
          <a:bodyPr/>
          <a:lstStyle/>
          <a:p>
            <a:r>
              <a:rPr lang="en-US"/>
              <a:t>Scheduling – External Training</a:t>
            </a:r>
          </a:p>
        </p:txBody>
      </p:sp>
    </p:spTree>
    <p:extLst>
      <p:ext uri="{BB962C8B-B14F-4D97-AF65-F5344CB8AC3E}">
        <p14:creationId xmlns:p14="http://schemas.microsoft.com/office/powerpoint/2010/main" val="3224436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Tallgrass QPTM PRD</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5"/>
            <a:ext cx="9311640" cy="714808"/>
          </a:xfrm>
        </p:spPr>
        <p:txBody>
          <a:bodyPr>
            <a:normAutofit fontScale="92500" lnSpcReduction="20000"/>
          </a:bodyPr>
          <a:lstStyle/>
          <a:p>
            <a:r>
              <a:rPr lang="en-US"/>
              <a:t>When selecting the three lines, this allows the user to access to other screen sets: Dashboard, Pipeline and </a:t>
            </a:r>
            <a:r>
              <a:rPr lang="en-US" err="1"/>
              <a:t>eSuite</a:t>
            </a:r>
            <a:endParaRPr lang="en-US"/>
          </a:p>
        </p:txBody>
      </p:sp>
      <p:cxnSp>
        <p:nvCxnSpPr>
          <p:cNvPr id="14" name="Straight Arrow Connector 13">
            <a:extLst>
              <a:ext uri="{FF2B5EF4-FFF2-40B4-BE49-F238E27FC236}">
                <a16:creationId xmlns:a16="http://schemas.microsoft.com/office/drawing/2014/main" id="{0D221285-05B8-4628-B4EA-AB7D07F6CB3D}"/>
              </a:ext>
            </a:extLst>
          </p:cNvPr>
          <p:cNvCxnSpPr>
            <a:cxnSpLocks/>
          </p:cNvCxnSpPr>
          <p:nvPr/>
        </p:nvCxnSpPr>
        <p:spPr>
          <a:xfrm flipH="1">
            <a:off x="1808617" y="2425559"/>
            <a:ext cx="233543" cy="229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hlinkClick r:id="rId3" action="ppaction://hlinksldjump"/>
            <a:extLst>
              <a:ext uri="{FF2B5EF4-FFF2-40B4-BE49-F238E27FC236}">
                <a16:creationId xmlns:a16="http://schemas.microsoft.com/office/drawing/2014/main" id="{5C6A805A-62D8-42DB-BB92-E37D4E493E93}"/>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6" name="Picture 5">
            <a:extLst>
              <a:ext uri="{FF2B5EF4-FFF2-40B4-BE49-F238E27FC236}">
                <a16:creationId xmlns:a16="http://schemas.microsoft.com/office/drawing/2014/main" id="{7B6FE3A1-99F4-F751-C75F-3988BDDF2908}"/>
              </a:ext>
            </a:extLst>
          </p:cNvPr>
          <p:cNvPicPr>
            <a:picLocks noChangeAspect="1"/>
          </p:cNvPicPr>
          <p:nvPr/>
        </p:nvPicPr>
        <p:blipFill>
          <a:blip r:embed="rId4"/>
          <a:stretch>
            <a:fillRect/>
          </a:stretch>
        </p:blipFill>
        <p:spPr>
          <a:xfrm>
            <a:off x="1629991" y="2675370"/>
            <a:ext cx="5259158" cy="2893653"/>
          </a:xfrm>
          <a:prstGeom prst="rect">
            <a:avLst/>
          </a:prstGeom>
        </p:spPr>
      </p:pic>
    </p:spTree>
    <p:extLst>
      <p:ext uri="{BB962C8B-B14F-4D97-AF65-F5344CB8AC3E}">
        <p14:creationId xmlns:p14="http://schemas.microsoft.com/office/powerpoint/2010/main" val="10608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4"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Tallgrass QPTM PRD</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794439" y="1698491"/>
            <a:ext cx="3007936" cy="1313501"/>
          </a:xfrm>
        </p:spPr>
        <p:txBody>
          <a:bodyPr>
            <a:normAutofit/>
          </a:bodyPr>
          <a:lstStyle/>
          <a:p>
            <a:r>
              <a:rPr lang="en-US"/>
              <a:t>Most screens are under the default menu</a:t>
            </a:r>
          </a:p>
        </p:txBody>
      </p:sp>
      <p:sp>
        <p:nvSpPr>
          <p:cNvPr id="7" name="Rectangle 6">
            <a:hlinkClick r:id="rId3" action="ppaction://hlinksldjump"/>
            <a:extLst>
              <a:ext uri="{FF2B5EF4-FFF2-40B4-BE49-F238E27FC236}">
                <a16:creationId xmlns:a16="http://schemas.microsoft.com/office/drawing/2014/main" id="{C4A6BBC1-7EE2-488D-90F0-11B5BA8AD270}"/>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sp>
        <p:nvSpPr>
          <p:cNvPr id="4" name="Content Placeholder 4">
            <a:extLst>
              <a:ext uri="{FF2B5EF4-FFF2-40B4-BE49-F238E27FC236}">
                <a16:creationId xmlns:a16="http://schemas.microsoft.com/office/drawing/2014/main" id="{CACDEC15-EC28-57EC-0910-B853EB216DA2}"/>
              </a:ext>
            </a:extLst>
          </p:cNvPr>
          <p:cNvSpPr txBox="1">
            <a:spLocks/>
          </p:cNvSpPr>
          <p:nvPr/>
        </p:nvSpPr>
        <p:spPr>
          <a:xfrm>
            <a:off x="6277122" y="1698491"/>
            <a:ext cx="3007936" cy="13135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err="1"/>
              <a:t>eSuite</a:t>
            </a:r>
            <a:r>
              <a:rPr lang="en-US"/>
              <a:t> contains all reports and can be found under the System Sitemap</a:t>
            </a:r>
          </a:p>
          <a:p>
            <a:endParaRPr lang="en-US"/>
          </a:p>
        </p:txBody>
      </p:sp>
      <p:pic>
        <p:nvPicPr>
          <p:cNvPr id="8" name="Picture 7">
            <a:extLst>
              <a:ext uri="{FF2B5EF4-FFF2-40B4-BE49-F238E27FC236}">
                <a16:creationId xmlns:a16="http://schemas.microsoft.com/office/drawing/2014/main" id="{F261D0AF-D254-65E7-08CA-218CF7E83380}"/>
              </a:ext>
            </a:extLst>
          </p:cNvPr>
          <p:cNvPicPr>
            <a:picLocks noChangeAspect="1"/>
          </p:cNvPicPr>
          <p:nvPr/>
        </p:nvPicPr>
        <p:blipFill>
          <a:blip r:embed="rId4"/>
          <a:stretch>
            <a:fillRect/>
          </a:stretch>
        </p:blipFill>
        <p:spPr>
          <a:xfrm>
            <a:off x="3776845" y="1690688"/>
            <a:ext cx="1972202" cy="4203677"/>
          </a:xfrm>
          <a:prstGeom prst="rect">
            <a:avLst/>
          </a:prstGeom>
        </p:spPr>
      </p:pic>
      <p:pic>
        <p:nvPicPr>
          <p:cNvPr id="12" name="Picture 11">
            <a:extLst>
              <a:ext uri="{FF2B5EF4-FFF2-40B4-BE49-F238E27FC236}">
                <a16:creationId xmlns:a16="http://schemas.microsoft.com/office/drawing/2014/main" id="{221D718A-AF7D-D360-25BF-DB909BAAF11F}"/>
              </a:ext>
            </a:extLst>
          </p:cNvPr>
          <p:cNvPicPr>
            <a:picLocks noChangeAspect="1"/>
          </p:cNvPicPr>
          <p:nvPr/>
        </p:nvPicPr>
        <p:blipFill>
          <a:blip r:embed="rId5"/>
          <a:stretch>
            <a:fillRect/>
          </a:stretch>
        </p:blipFill>
        <p:spPr>
          <a:xfrm>
            <a:off x="9630016" y="1690687"/>
            <a:ext cx="1593811" cy="4203677"/>
          </a:xfrm>
          <a:prstGeom prst="rect">
            <a:avLst/>
          </a:prstGeom>
        </p:spPr>
      </p:pic>
    </p:spTree>
    <p:extLst>
      <p:ext uri="{BB962C8B-B14F-4D97-AF65-F5344CB8AC3E}">
        <p14:creationId xmlns:p14="http://schemas.microsoft.com/office/powerpoint/2010/main" val="80502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Tallgrass QPTM PRD - </a:t>
            </a:r>
            <a:r>
              <a:rPr lang="en-US" err="1"/>
              <a:t>eSuite</a:t>
            </a:r>
            <a:endParaRPr lang="en-US"/>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2472574" y="2280575"/>
            <a:ext cx="4107336" cy="2296849"/>
          </a:xfrm>
        </p:spPr>
        <p:txBody>
          <a:bodyPr/>
          <a:lstStyle/>
          <a:p>
            <a:r>
              <a:rPr lang="en-US"/>
              <a:t>System Sitemap</a:t>
            </a:r>
            <a:r>
              <a:rPr lang="en-US">
                <a:sym typeface="Wingdings" panose="05000000000000000000" pitchFamily="2" charset="2"/>
              </a:rPr>
              <a:t> </a:t>
            </a:r>
            <a:r>
              <a:rPr lang="en-US" err="1">
                <a:sym typeface="Wingdings" panose="05000000000000000000" pitchFamily="2" charset="2"/>
              </a:rPr>
              <a:t>eSuite</a:t>
            </a:r>
            <a:r>
              <a:rPr lang="en-US">
                <a:sym typeface="Wingdings" panose="05000000000000000000" pitchFamily="2" charset="2"/>
              </a:rPr>
              <a:t> Batch and</a:t>
            </a:r>
            <a:r>
              <a:rPr lang="en-US"/>
              <a:t> Reporting</a:t>
            </a:r>
            <a:r>
              <a:rPr lang="en-US">
                <a:sym typeface="Wingdings" panose="05000000000000000000" pitchFamily="2" charset="2"/>
              </a:rPr>
              <a:t> Reports</a:t>
            </a:r>
            <a:endParaRPr lang="en-US"/>
          </a:p>
        </p:txBody>
      </p:sp>
      <p:sp>
        <p:nvSpPr>
          <p:cNvPr id="6" name="Rectangle 5">
            <a:hlinkClick r:id="rId3" action="ppaction://hlinksldjump"/>
            <a:extLst>
              <a:ext uri="{FF2B5EF4-FFF2-40B4-BE49-F238E27FC236}">
                <a16:creationId xmlns:a16="http://schemas.microsoft.com/office/drawing/2014/main" id="{53CF412C-280E-4D89-BB79-081571C44E4F}"/>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25202933-4D81-CB1E-4D33-02C6A9CB4E5D}"/>
              </a:ext>
            </a:extLst>
          </p:cNvPr>
          <p:cNvPicPr>
            <a:picLocks noChangeAspect="1"/>
          </p:cNvPicPr>
          <p:nvPr/>
        </p:nvPicPr>
        <p:blipFill>
          <a:blip r:embed="rId4"/>
          <a:stretch>
            <a:fillRect/>
          </a:stretch>
        </p:blipFill>
        <p:spPr>
          <a:xfrm>
            <a:off x="7993929" y="849745"/>
            <a:ext cx="2457073" cy="4949908"/>
          </a:xfrm>
          <a:prstGeom prst="rect">
            <a:avLst/>
          </a:prstGeom>
        </p:spPr>
      </p:pic>
    </p:spTree>
    <p:extLst>
      <p:ext uri="{BB962C8B-B14F-4D97-AF65-F5344CB8AC3E}">
        <p14:creationId xmlns:p14="http://schemas.microsoft.com/office/powerpoint/2010/main" val="23961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9" y="126567"/>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b="1"/>
              <a:t>Nominations</a:t>
            </a:r>
            <a:r>
              <a:rPr lang="en-US"/>
              <a:t> – Loc Centric</a:t>
            </a:r>
          </a:p>
        </p:txBody>
      </p:sp>
      <p:sp>
        <p:nvSpPr>
          <p:cNvPr id="4" name="Content Placeholder 3">
            <a:extLst>
              <a:ext uri="{FF2B5EF4-FFF2-40B4-BE49-F238E27FC236}">
                <a16:creationId xmlns:a16="http://schemas.microsoft.com/office/drawing/2014/main" id="{C14E79CA-F009-4D5E-B598-3B050434EE5D}"/>
              </a:ext>
            </a:extLst>
          </p:cNvPr>
          <p:cNvSpPr>
            <a:spLocks noGrp="1"/>
          </p:cNvSpPr>
          <p:nvPr>
            <p:ph idx="1"/>
          </p:nvPr>
        </p:nvSpPr>
        <p:spPr>
          <a:xfrm>
            <a:off x="838200" y="1825625"/>
            <a:ext cx="10515600" cy="4048702"/>
          </a:xfrm>
        </p:spPr>
        <p:txBody>
          <a:bodyPr/>
          <a:lstStyle/>
          <a:p>
            <a:endParaRPr lang="en-US"/>
          </a:p>
          <a:p>
            <a:endParaRPr lang="en-US"/>
          </a:p>
        </p:txBody>
      </p:sp>
      <p:sp>
        <p:nvSpPr>
          <p:cNvPr id="8" name="Rectangle 7">
            <a:hlinkClick r:id="rId3" action="ppaction://hlinksldjump"/>
            <a:extLst>
              <a:ext uri="{FF2B5EF4-FFF2-40B4-BE49-F238E27FC236}">
                <a16:creationId xmlns:a16="http://schemas.microsoft.com/office/drawing/2014/main" id="{0ACCA58A-47BA-4A73-A0E1-66977ED43B2C}"/>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41E6D53C-8D1C-4BB3-B248-E709E8A77380}"/>
                  </a:ext>
                </a:extLst>
              </p14:cNvPr>
              <p14:cNvContentPartPr/>
              <p14:nvPr/>
            </p14:nvContentPartPr>
            <p14:xfrm>
              <a:off x="9813099" y="4053385"/>
              <a:ext cx="360" cy="360"/>
            </p14:xfrm>
          </p:contentPart>
        </mc:Choice>
        <mc:Fallback xmlns="">
          <p:pic>
            <p:nvPicPr>
              <p:cNvPr id="10" name="Ink 9">
                <a:extLst>
                  <a:ext uri="{FF2B5EF4-FFF2-40B4-BE49-F238E27FC236}">
                    <a16:creationId xmlns:a16="http://schemas.microsoft.com/office/drawing/2014/main" id="{41E6D53C-8D1C-4BB3-B248-E709E8A77380}"/>
                  </a:ext>
                </a:extLst>
              </p:cNvPr>
              <p:cNvPicPr/>
              <p:nvPr/>
            </p:nvPicPr>
            <p:blipFill>
              <a:blip r:embed="rId5"/>
              <a:stretch>
                <a:fillRect/>
              </a:stretch>
            </p:blipFill>
            <p:spPr>
              <a:xfrm>
                <a:off x="9804099" y="4044385"/>
                <a:ext cx="18000" cy="18000"/>
              </a:xfrm>
              <a:prstGeom prst="rect">
                <a:avLst/>
              </a:prstGeom>
            </p:spPr>
          </p:pic>
        </mc:Fallback>
      </mc:AlternateContent>
      <p:pic>
        <p:nvPicPr>
          <p:cNvPr id="11" name="Picture 10">
            <a:extLst>
              <a:ext uri="{FF2B5EF4-FFF2-40B4-BE49-F238E27FC236}">
                <a16:creationId xmlns:a16="http://schemas.microsoft.com/office/drawing/2014/main" id="{0DCE4EBE-A6E4-AA45-335C-D0997A077655}"/>
              </a:ext>
            </a:extLst>
          </p:cNvPr>
          <p:cNvPicPr>
            <a:picLocks noChangeAspect="1"/>
          </p:cNvPicPr>
          <p:nvPr/>
        </p:nvPicPr>
        <p:blipFill>
          <a:blip r:embed="rId6"/>
          <a:stretch>
            <a:fillRect/>
          </a:stretch>
        </p:blipFill>
        <p:spPr>
          <a:xfrm>
            <a:off x="7332928" y="983673"/>
            <a:ext cx="2089062" cy="5023502"/>
          </a:xfrm>
          <a:prstGeom prst="rect">
            <a:avLst/>
          </a:prstGeom>
        </p:spPr>
      </p:pic>
    </p:spTree>
    <p:extLst>
      <p:ext uri="{BB962C8B-B14F-4D97-AF65-F5344CB8AC3E}">
        <p14:creationId xmlns:p14="http://schemas.microsoft.com/office/powerpoint/2010/main" val="4178927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a:t>
            </a:r>
          </a:p>
        </p:txBody>
      </p:sp>
      <p:sp>
        <p:nvSpPr>
          <p:cNvPr id="4" name="Content Placeholder 3">
            <a:extLst>
              <a:ext uri="{FF2B5EF4-FFF2-40B4-BE49-F238E27FC236}">
                <a16:creationId xmlns:a16="http://schemas.microsoft.com/office/drawing/2014/main" id="{C14E79CA-F009-4D5E-B598-3B050434EE5D}"/>
              </a:ext>
            </a:extLst>
          </p:cNvPr>
          <p:cNvSpPr>
            <a:spLocks noGrp="1"/>
          </p:cNvSpPr>
          <p:nvPr>
            <p:ph idx="1"/>
          </p:nvPr>
        </p:nvSpPr>
        <p:spPr>
          <a:xfrm>
            <a:off x="838200" y="1825625"/>
            <a:ext cx="10515600" cy="4048702"/>
          </a:xfrm>
        </p:spPr>
        <p:txBody>
          <a:bodyPr/>
          <a:lstStyle/>
          <a:p>
            <a:endParaRPr lang="en-US"/>
          </a:p>
          <a:p>
            <a:endParaRPr lang="en-US"/>
          </a:p>
        </p:txBody>
      </p:sp>
      <p:sp>
        <p:nvSpPr>
          <p:cNvPr id="15" name="Content Placeholder 4">
            <a:extLst>
              <a:ext uri="{FF2B5EF4-FFF2-40B4-BE49-F238E27FC236}">
                <a16:creationId xmlns:a16="http://schemas.microsoft.com/office/drawing/2014/main" id="{48080663-47E8-4067-B85C-FDAC1B52BA3C}"/>
              </a:ext>
            </a:extLst>
          </p:cNvPr>
          <p:cNvSpPr txBox="1">
            <a:spLocks/>
          </p:cNvSpPr>
          <p:nvPr/>
        </p:nvSpPr>
        <p:spPr>
          <a:xfrm>
            <a:off x="781050" y="1640869"/>
            <a:ext cx="10515600" cy="5416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After entering header information, select retrieve</a:t>
            </a:r>
          </a:p>
        </p:txBody>
      </p:sp>
      <p:sp>
        <p:nvSpPr>
          <p:cNvPr id="8" name="Rectangle 7">
            <a:hlinkClick r:id="rId3" action="ppaction://hlinksldjump"/>
            <a:extLst>
              <a:ext uri="{FF2B5EF4-FFF2-40B4-BE49-F238E27FC236}">
                <a16:creationId xmlns:a16="http://schemas.microsoft.com/office/drawing/2014/main" id="{D1D830B2-4469-4E91-A277-F0F991720F8D}"/>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6F21FDF0-1A80-ECF2-09AB-02F68AF8F1DE}"/>
              </a:ext>
            </a:extLst>
          </p:cNvPr>
          <p:cNvPicPr>
            <a:picLocks noChangeAspect="1"/>
          </p:cNvPicPr>
          <p:nvPr/>
        </p:nvPicPr>
        <p:blipFill>
          <a:blip r:embed="rId4"/>
          <a:stretch>
            <a:fillRect/>
          </a:stretch>
        </p:blipFill>
        <p:spPr>
          <a:xfrm>
            <a:off x="0" y="2700409"/>
            <a:ext cx="12192000" cy="2901950"/>
          </a:xfrm>
          <a:prstGeom prst="rect">
            <a:avLst/>
          </a:prstGeom>
        </p:spPr>
      </p:pic>
      <p:sp>
        <p:nvSpPr>
          <p:cNvPr id="9" name="Arrow: Down 8">
            <a:extLst>
              <a:ext uri="{FF2B5EF4-FFF2-40B4-BE49-F238E27FC236}">
                <a16:creationId xmlns:a16="http://schemas.microsoft.com/office/drawing/2014/main" id="{34A559FD-11C1-441F-BE8B-646FE5B6042E}"/>
              </a:ext>
            </a:extLst>
          </p:cNvPr>
          <p:cNvSpPr/>
          <p:nvPr/>
        </p:nvSpPr>
        <p:spPr>
          <a:xfrm>
            <a:off x="10574160" y="2565472"/>
            <a:ext cx="334850" cy="4918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90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a:t>
            </a:r>
          </a:p>
        </p:txBody>
      </p:sp>
      <p:sp>
        <p:nvSpPr>
          <p:cNvPr id="4" name="Content Placeholder 3">
            <a:extLst>
              <a:ext uri="{FF2B5EF4-FFF2-40B4-BE49-F238E27FC236}">
                <a16:creationId xmlns:a16="http://schemas.microsoft.com/office/drawing/2014/main" id="{C14E79CA-F009-4D5E-B598-3B050434EE5D}"/>
              </a:ext>
            </a:extLst>
          </p:cNvPr>
          <p:cNvSpPr>
            <a:spLocks noGrp="1"/>
          </p:cNvSpPr>
          <p:nvPr>
            <p:ph idx="1"/>
          </p:nvPr>
        </p:nvSpPr>
        <p:spPr>
          <a:xfrm>
            <a:off x="838200" y="1825626"/>
            <a:ext cx="6314768" cy="1035562"/>
          </a:xfrm>
        </p:spPr>
        <p:txBody>
          <a:bodyPr>
            <a:normAutofit/>
          </a:bodyPr>
          <a:lstStyle/>
          <a:p>
            <a:r>
              <a:rPr lang="en-US" sz="2200"/>
              <a:t>The More Actions option will have different functions on different screens, such as Push for all Up/Downs on some screens</a:t>
            </a:r>
          </a:p>
          <a:p>
            <a:endParaRPr lang="en-US"/>
          </a:p>
        </p:txBody>
      </p:sp>
      <p:sp>
        <p:nvSpPr>
          <p:cNvPr id="10" name="TextBox 9">
            <a:extLst>
              <a:ext uri="{FF2B5EF4-FFF2-40B4-BE49-F238E27FC236}">
                <a16:creationId xmlns:a16="http://schemas.microsoft.com/office/drawing/2014/main" id="{E25A84CA-86A0-F4CE-AB15-BE82338F17F6}"/>
              </a:ext>
            </a:extLst>
          </p:cNvPr>
          <p:cNvSpPr txBox="1"/>
          <p:nvPr/>
        </p:nvSpPr>
        <p:spPr>
          <a:xfrm>
            <a:off x="7450641" y="169847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More Actions Options to copy, save, recalculate fuel, etc.</a:t>
            </a:r>
            <a:endParaRPr lang="en-US">
              <a:cs typeface="Calibri"/>
            </a:endParaRPr>
          </a:p>
        </p:txBody>
      </p:sp>
      <p:sp>
        <p:nvSpPr>
          <p:cNvPr id="9" name="Rectangle 8">
            <a:hlinkClick r:id="rId3" action="ppaction://hlinksldjump"/>
            <a:extLst>
              <a:ext uri="{FF2B5EF4-FFF2-40B4-BE49-F238E27FC236}">
                <a16:creationId xmlns:a16="http://schemas.microsoft.com/office/drawing/2014/main" id="{44429172-731C-4EAC-8610-12CFF0203689}"/>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BB4DB28B-E904-2540-8349-F4267EFB1749}"/>
              </a:ext>
            </a:extLst>
          </p:cNvPr>
          <p:cNvPicPr>
            <a:picLocks noChangeAspect="1"/>
          </p:cNvPicPr>
          <p:nvPr/>
        </p:nvPicPr>
        <p:blipFill>
          <a:blip r:embed="rId4"/>
          <a:stretch>
            <a:fillRect/>
          </a:stretch>
        </p:blipFill>
        <p:spPr>
          <a:xfrm>
            <a:off x="0" y="2996126"/>
            <a:ext cx="12192000" cy="2351361"/>
          </a:xfrm>
          <a:prstGeom prst="rect">
            <a:avLst/>
          </a:prstGeom>
        </p:spPr>
      </p:pic>
      <p:cxnSp>
        <p:nvCxnSpPr>
          <p:cNvPr id="12" name="Straight Arrow Connector 11">
            <a:extLst>
              <a:ext uri="{FF2B5EF4-FFF2-40B4-BE49-F238E27FC236}">
                <a16:creationId xmlns:a16="http://schemas.microsoft.com/office/drawing/2014/main" id="{8411B366-A972-40AC-BBB3-EE17A8191340}"/>
              </a:ext>
            </a:extLst>
          </p:cNvPr>
          <p:cNvCxnSpPr>
            <a:cxnSpLocks/>
          </p:cNvCxnSpPr>
          <p:nvPr/>
        </p:nvCxnSpPr>
        <p:spPr>
          <a:xfrm>
            <a:off x="8680361" y="2318197"/>
            <a:ext cx="2075623" cy="1110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70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a:t>
            </a:r>
          </a:p>
        </p:txBody>
      </p:sp>
      <p:sp>
        <p:nvSpPr>
          <p:cNvPr id="4" name="Content Placeholder 3">
            <a:extLst>
              <a:ext uri="{FF2B5EF4-FFF2-40B4-BE49-F238E27FC236}">
                <a16:creationId xmlns:a16="http://schemas.microsoft.com/office/drawing/2014/main" id="{C14E79CA-F009-4D5E-B598-3B050434EE5D}"/>
              </a:ext>
            </a:extLst>
          </p:cNvPr>
          <p:cNvSpPr>
            <a:spLocks noGrp="1"/>
          </p:cNvSpPr>
          <p:nvPr>
            <p:ph idx="1"/>
          </p:nvPr>
        </p:nvSpPr>
        <p:spPr>
          <a:xfrm>
            <a:off x="838200" y="1825625"/>
            <a:ext cx="10515600" cy="4048702"/>
          </a:xfrm>
        </p:spPr>
        <p:txBody>
          <a:bodyPr/>
          <a:lstStyle/>
          <a:p>
            <a:endParaRPr lang="en-US"/>
          </a:p>
          <a:p>
            <a:endParaRPr lang="en-US"/>
          </a:p>
        </p:txBody>
      </p:sp>
      <p:sp>
        <p:nvSpPr>
          <p:cNvPr id="7" name="TextBox 6">
            <a:extLst>
              <a:ext uri="{FF2B5EF4-FFF2-40B4-BE49-F238E27FC236}">
                <a16:creationId xmlns:a16="http://schemas.microsoft.com/office/drawing/2014/main" id="{8F5D8466-D745-C2B5-D651-E3BC197E6AEE}"/>
              </a:ext>
            </a:extLst>
          </p:cNvPr>
          <p:cNvSpPr txBox="1"/>
          <p:nvPr/>
        </p:nvSpPr>
        <p:spPr>
          <a:xfrm>
            <a:off x="6958129" y="824958"/>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Check box </a:t>
            </a:r>
            <a:r>
              <a:rPr lang="en-US"/>
              <a:t>to see all locations with noms (default in our current version of Connect)</a:t>
            </a:r>
          </a:p>
        </p:txBody>
      </p:sp>
      <p:sp>
        <p:nvSpPr>
          <p:cNvPr id="9" name="TextBox 8">
            <a:extLst>
              <a:ext uri="{FF2B5EF4-FFF2-40B4-BE49-F238E27FC236}">
                <a16:creationId xmlns:a16="http://schemas.microsoft.com/office/drawing/2014/main" id="{D4469C22-1005-5585-51FB-778A7BAC4827}"/>
              </a:ext>
            </a:extLst>
          </p:cNvPr>
          <p:cNvSpPr txBox="1"/>
          <p:nvPr/>
        </p:nvSpPr>
        <p:spPr>
          <a:xfrm>
            <a:off x="243004" y="155327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To enter a location w/noms</a:t>
            </a:r>
            <a:endParaRPr lang="en-US">
              <a:cs typeface="Calibri"/>
            </a:endParaRPr>
          </a:p>
        </p:txBody>
      </p:sp>
      <p:sp>
        <p:nvSpPr>
          <p:cNvPr id="11" name="TextBox 10">
            <a:extLst>
              <a:ext uri="{FF2B5EF4-FFF2-40B4-BE49-F238E27FC236}">
                <a16:creationId xmlns:a16="http://schemas.microsoft.com/office/drawing/2014/main" id="{422245D6-1014-D404-CAEC-2CE34F0C5D58}"/>
              </a:ext>
            </a:extLst>
          </p:cNvPr>
          <p:cNvSpPr txBox="1"/>
          <p:nvPr/>
        </p:nvSpPr>
        <p:spPr>
          <a:xfrm>
            <a:off x="3752154" y="137322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To manually enter location</a:t>
            </a:r>
          </a:p>
          <a:p>
            <a:r>
              <a:rPr lang="en-US">
                <a:cs typeface="Calibri"/>
              </a:rPr>
              <a:t>(noms at new location)</a:t>
            </a:r>
          </a:p>
        </p:txBody>
      </p:sp>
      <p:sp>
        <p:nvSpPr>
          <p:cNvPr id="13" name="Rectangle 12">
            <a:hlinkClick r:id="rId3" action="ppaction://hlinksldjump"/>
            <a:extLst>
              <a:ext uri="{FF2B5EF4-FFF2-40B4-BE49-F238E27FC236}">
                <a16:creationId xmlns:a16="http://schemas.microsoft.com/office/drawing/2014/main" id="{601D42FE-EF5C-4265-A46C-B275E6791506}"/>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6" name="Picture 5">
            <a:extLst>
              <a:ext uri="{FF2B5EF4-FFF2-40B4-BE49-F238E27FC236}">
                <a16:creationId xmlns:a16="http://schemas.microsoft.com/office/drawing/2014/main" id="{97A1DF90-2D37-82D7-321D-CBF2356AF73A}"/>
              </a:ext>
            </a:extLst>
          </p:cNvPr>
          <p:cNvPicPr>
            <a:picLocks noChangeAspect="1"/>
          </p:cNvPicPr>
          <p:nvPr/>
        </p:nvPicPr>
        <p:blipFill>
          <a:blip r:embed="rId4"/>
          <a:stretch>
            <a:fillRect/>
          </a:stretch>
        </p:blipFill>
        <p:spPr>
          <a:xfrm>
            <a:off x="992602" y="2357658"/>
            <a:ext cx="10206796" cy="3378529"/>
          </a:xfrm>
          <a:prstGeom prst="rect">
            <a:avLst/>
          </a:prstGeom>
        </p:spPr>
      </p:pic>
      <p:cxnSp>
        <p:nvCxnSpPr>
          <p:cNvPr id="20" name="Straight Arrow Connector 19">
            <a:extLst>
              <a:ext uri="{FF2B5EF4-FFF2-40B4-BE49-F238E27FC236}">
                <a16:creationId xmlns:a16="http://schemas.microsoft.com/office/drawing/2014/main" id="{773A9AE5-3501-4E71-BB79-C51CB7E20112}"/>
              </a:ext>
            </a:extLst>
          </p:cNvPr>
          <p:cNvCxnSpPr>
            <a:cxnSpLocks/>
          </p:cNvCxnSpPr>
          <p:nvPr/>
        </p:nvCxnSpPr>
        <p:spPr>
          <a:xfrm flipH="1">
            <a:off x="3968613" y="2090358"/>
            <a:ext cx="3568856" cy="2526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1B4F6FE-57B8-4137-820D-977AB10D89F5}"/>
              </a:ext>
            </a:extLst>
          </p:cNvPr>
          <p:cNvCxnSpPr>
            <a:cxnSpLocks/>
          </p:cNvCxnSpPr>
          <p:nvPr/>
        </p:nvCxnSpPr>
        <p:spPr>
          <a:xfrm flipH="1">
            <a:off x="2531529" y="1922603"/>
            <a:ext cx="2091986" cy="24106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D818CA-0C39-4EA4-9ECE-8FA7D660854A}"/>
              </a:ext>
            </a:extLst>
          </p:cNvPr>
          <p:cNvCxnSpPr>
            <a:cxnSpLocks/>
          </p:cNvCxnSpPr>
          <p:nvPr/>
        </p:nvCxnSpPr>
        <p:spPr>
          <a:xfrm>
            <a:off x="1455313" y="1922603"/>
            <a:ext cx="159291" cy="33821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10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a:t>
            </a:r>
          </a:p>
        </p:txBody>
      </p:sp>
      <p:pic>
        <p:nvPicPr>
          <p:cNvPr id="6" name="Picture 5">
            <a:extLst>
              <a:ext uri="{FF2B5EF4-FFF2-40B4-BE49-F238E27FC236}">
                <a16:creationId xmlns:a16="http://schemas.microsoft.com/office/drawing/2014/main" id="{87E096D1-33D6-9053-D864-5AA58E70F749}"/>
              </a:ext>
            </a:extLst>
          </p:cNvPr>
          <p:cNvPicPr>
            <a:picLocks noChangeAspect="1"/>
          </p:cNvPicPr>
          <p:nvPr/>
        </p:nvPicPr>
        <p:blipFill>
          <a:blip r:embed="rId3"/>
          <a:stretch>
            <a:fillRect/>
          </a:stretch>
        </p:blipFill>
        <p:spPr>
          <a:xfrm>
            <a:off x="0" y="2323849"/>
            <a:ext cx="12192000" cy="3213100"/>
          </a:xfrm>
          <a:prstGeom prst="rect">
            <a:avLst/>
          </a:prstGeom>
        </p:spPr>
      </p:pic>
      <p:sp>
        <p:nvSpPr>
          <p:cNvPr id="4" name="Content Placeholder 3">
            <a:extLst>
              <a:ext uri="{FF2B5EF4-FFF2-40B4-BE49-F238E27FC236}">
                <a16:creationId xmlns:a16="http://schemas.microsoft.com/office/drawing/2014/main" id="{C14E79CA-F009-4D5E-B598-3B050434EE5D}"/>
              </a:ext>
            </a:extLst>
          </p:cNvPr>
          <p:cNvSpPr>
            <a:spLocks noGrp="1"/>
          </p:cNvSpPr>
          <p:nvPr>
            <p:ph idx="1"/>
          </p:nvPr>
        </p:nvSpPr>
        <p:spPr>
          <a:xfrm>
            <a:off x="838200" y="1825625"/>
            <a:ext cx="10515600" cy="4048702"/>
          </a:xfrm>
        </p:spPr>
        <p:txBody>
          <a:bodyPr/>
          <a:lstStyle/>
          <a:p>
            <a:endParaRPr lang="en-US"/>
          </a:p>
          <a:p>
            <a:endParaRPr lang="en-US"/>
          </a:p>
        </p:txBody>
      </p:sp>
      <p:sp>
        <p:nvSpPr>
          <p:cNvPr id="14" name="Rectangle 13">
            <a:hlinkClick r:id="rId4" action="ppaction://hlinksldjump"/>
            <a:extLst>
              <a:ext uri="{FF2B5EF4-FFF2-40B4-BE49-F238E27FC236}">
                <a16:creationId xmlns:a16="http://schemas.microsoft.com/office/drawing/2014/main" id="{50178A31-5977-4385-889B-BC78E469304C}"/>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cxnSp>
        <p:nvCxnSpPr>
          <p:cNvPr id="26" name="Straight Arrow Connector 25">
            <a:extLst>
              <a:ext uri="{FF2B5EF4-FFF2-40B4-BE49-F238E27FC236}">
                <a16:creationId xmlns:a16="http://schemas.microsoft.com/office/drawing/2014/main" id="{D3A91B59-2906-43CE-B1D7-B64971ACE357}"/>
              </a:ext>
            </a:extLst>
          </p:cNvPr>
          <p:cNvCxnSpPr>
            <a:cxnSpLocks/>
          </p:cNvCxnSpPr>
          <p:nvPr/>
        </p:nvCxnSpPr>
        <p:spPr>
          <a:xfrm flipH="1">
            <a:off x="725864" y="4445091"/>
            <a:ext cx="1257510" cy="949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FBB5D0C-6B50-F236-C9AC-425495ACC183}"/>
              </a:ext>
            </a:extLst>
          </p:cNvPr>
          <p:cNvSpPr txBox="1"/>
          <p:nvPr/>
        </p:nvSpPr>
        <p:spPr>
          <a:xfrm>
            <a:off x="1360741" y="4097076"/>
            <a:ext cx="30033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If you want to track the path</a:t>
            </a:r>
          </a:p>
        </p:txBody>
      </p:sp>
      <p:sp>
        <p:nvSpPr>
          <p:cNvPr id="24" name="TextBox 23">
            <a:extLst>
              <a:ext uri="{FF2B5EF4-FFF2-40B4-BE49-F238E27FC236}">
                <a16:creationId xmlns:a16="http://schemas.microsoft.com/office/drawing/2014/main" id="{91E507B2-475A-4B4F-BD46-D33C39328C63}"/>
              </a:ext>
            </a:extLst>
          </p:cNvPr>
          <p:cNvSpPr txBox="1"/>
          <p:nvPr/>
        </p:nvSpPr>
        <p:spPr>
          <a:xfrm>
            <a:off x="838200" y="3831467"/>
            <a:ext cx="35159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If you want drill down to the location</a:t>
            </a:r>
          </a:p>
        </p:txBody>
      </p:sp>
      <p:sp>
        <p:nvSpPr>
          <p:cNvPr id="27" name="TextBox 26">
            <a:extLst>
              <a:ext uri="{FF2B5EF4-FFF2-40B4-BE49-F238E27FC236}">
                <a16:creationId xmlns:a16="http://schemas.microsoft.com/office/drawing/2014/main" id="{2267F2F8-3FFA-4726-A08F-585F100537B4}"/>
              </a:ext>
            </a:extLst>
          </p:cNvPr>
          <p:cNvSpPr txBox="1"/>
          <p:nvPr/>
        </p:nvSpPr>
        <p:spPr>
          <a:xfrm>
            <a:off x="6626641" y="3677578"/>
            <a:ext cx="45831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(All other functions are almost identical to our current version of Connect in Location Centric)</a:t>
            </a:r>
          </a:p>
        </p:txBody>
      </p:sp>
      <p:sp>
        <p:nvSpPr>
          <p:cNvPr id="22" name="TextBox 21">
            <a:extLst>
              <a:ext uri="{FF2B5EF4-FFF2-40B4-BE49-F238E27FC236}">
                <a16:creationId xmlns:a16="http://schemas.microsoft.com/office/drawing/2014/main" id="{D1E4E92B-DB43-4F8E-AF5F-4BB0B81C0A45}"/>
              </a:ext>
            </a:extLst>
          </p:cNvPr>
          <p:cNvSpPr txBox="1"/>
          <p:nvPr/>
        </p:nvSpPr>
        <p:spPr>
          <a:xfrm>
            <a:off x="4828478" y="180137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Add a new line item</a:t>
            </a:r>
          </a:p>
        </p:txBody>
      </p:sp>
      <p:sp>
        <p:nvSpPr>
          <p:cNvPr id="8" name="TextBox 7">
            <a:extLst>
              <a:ext uri="{FF2B5EF4-FFF2-40B4-BE49-F238E27FC236}">
                <a16:creationId xmlns:a16="http://schemas.microsoft.com/office/drawing/2014/main" id="{516543A2-7FC8-9E9A-E136-BD11CF4EDC7F}"/>
              </a:ext>
            </a:extLst>
          </p:cNvPr>
          <p:cNvSpPr txBox="1"/>
          <p:nvPr/>
        </p:nvSpPr>
        <p:spPr>
          <a:xfrm>
            <a:off x="2198339" y="14527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Enter or search location</a:t>
            </a:r>
          </a:p>
        </p:txBody>
      </p:sp>
      <p:cxnSp>
        <p:nvCxnSpPr>
          <p:cNvPr id="12" name="Straight Arrow Connector 11">
            <a:extLst>
              <a:ext uri="{FF2B5EF4-FFF2-40B4-BE49-F238E27FC236}">
                <a16:creationId xmlns:a16="http://schemas.microsoft.com/office/drawing/2014/main" id="{1F3646CF-EF06-436B-ACE6-B325C60BAE46}"/>
              </a:ext>
            </a:extLst>
          </p:cNvPr>
          <p:cNvCxnSpPr>
            <a:cxnSpLocks/>
          </p:cNvCxnSpPr>
          <p:nvPr/>
        </p:nvCxnSpPr>
        <p:spPr>
          <a:xfrm flipH="1">
            <a:off x="1046356" y="1837333"/>
            <a:ext cx="1874037" cy="9648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DF0E322-F68A-4221-B107-1F2DEE31A52F}"/>
              </a:ext>
            </a:extLst>
          </p:cNvPr>
          <p:cNvCxnSpPr>
            <a:cxnSpLocks/>
          </p:cNvCxnSpPr>
          <p:nvPr/>
        </p:nvCxnSpPr>
        <p:spPr>
          <a:xfrm flipH="1">
            <a:off x="725864" y="2132361"/>
            <a:ext cx="3974925" cy="9810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35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 – Nom Maintenance</a:t>
            </a:r>
          </a:p>
        </p:txBody>
      </p:sp>
      <p:sp>
        <p:nvSpPr>
          <p:cNvPr id="4" name="Content Placeholder 3">
            <a:extLst>
              <a:ext uri="{FF2B5EF4-FFF2-40B4-BE49-F238E27FC236}">
                <a16:creationId xmlns:a16="http://schemas.microsoft.com/office/drawing/2014/main" id="{C14E79CA-F009-4D5E-B598-3B050434EE5D}"/>
              </a:ext>
            </a:extLst>
          </p:cNvPr>
          <p:cNvSpPr>
            <a:spLocks noGrp="1"/>
          </p:cNvSpPr>
          <p:nvPr>
            <p:ph idx="1"/>
          </p:nvPr>
        </p:nvSpPr>
        <p:spPr>
          <a:xfrm>
            <a:off x="838200" y="1825625"/>
            <a:ext cx="10515600" cy="369214"/>
          </a:xfrm>
        </p:spPr>
        <p:txBody>
          <a:bodyPr>
            <a:normAutofit fontScale="92500" lnSpcReduction="20000"/>
          </a:bodyPr>
          <a:lstStyle/>
          <a:p>
            <a:endParaRPr lang="en-US"/>
          </a:p>
          <a:p>
            <a:endParaRPr lang="en-US"/>
          </a:p>
        </p:txBody>
      </p:sp>
      <p:sp>
        <p:nvSpPr>
          <p:cNvPr id="8" name="Rectangle 7">
            <a:hlinkClick r:id="rId3" action="ppaction://hlinksldjump"/>
            <a:extLst>
              <a:ext uri="{FF2B5EF4-FFF2-40B4-BE49-F238E27FC236}">
                <a16:creationId xmlns:a16="http://schemas.microsoft.com/office/drawing/2014/main" id="{3FADD8DC-42B5-440D-B85B-9F105612C2C1}"/>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5" name="Picture 4">
            <a:extLst>
              <a:ext uri="{FF2B5EF4-FFF2-40B4-BE49-F238E27FC236}">
                <a16:creationId xmlns:a16="http://schemas.microsoft.com/office/drawing/2014/main" id="{2B454248-453B-C2E7-FAB4-159CB36E67C9}"/>
              </a:ext>
            </a:extLst>
          </p:cNvPr>
          <p:cNvPicPr>
            <a:picLocks noChangeAspect="1"/>
          </p:cNvPicPr>
          <p:nvPr/>
        </p:nvPicPr>
        <p:blipFill>
          <a:blip r:embed="rId4"/>
          <a:stretch>
            <a:fillRect/>
          </a:stretch>
        </p:blipFill>
        <p:spPr>
          <a:xfrm>
            <a:off x="5016746" y="1520955"/>
            <a:ext cx="2158508" cy="4374007"/>
          </a:xfrm>
          <a:prstGeom prst="rect">
            <a:avLst/>
          </a:prstGeom>
        </p:spPr>
      </p:pic>
    </p:spTree>
    <p:extLst>
      <p:ext uri="{BB962C8B-B14F-4D97-AF65-F5344CB8AC3E}">
        <p14:creationId xmlns:p14="http://schemas.microsoft.com/office/powerpoint/2010/main" val="398089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 – Nom Maintenance</a:t>
            </a:r>
          </a:p>
        </p:txBody>
      </p:sp>
      <p:sp>
        <p:nvSpPr>
          <p:cNvPr id="8" name="Content Placeholder 4">
            <a:extLst>
              <a:ext uri="{FF2B5EF4-FFF2-40B4-BE49-F238E27FC236}">
                <a16:creationId xmlns:a16="http://schemas.microsoft.com/office/drawing/2014/main" id="{6075ACFD-761B-4AD3-AAB0-B875F94F05DB}"/>
              </a:ext>
            </a:extLst>
          </p:cNvPr>
          <p:cNvSpPr txBox="1">
            <a:spLocks/>
          </p:cNvSpPr>
          <p:nvPr/>
        </p:nvSpPr>
        <p:spPr>
          <a:xfrm>
            <a:off x="781050" y="1640869"/>
            <a:ext cx="10515600" cy="5416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Similar to Connect, select retrieve after entering in required info</a:t>
            </a:r>
          </a:p>
        </p:txBody>
      </p:sp>
      <p:sp>
        <p:nvSpPr>
          <p:cNvPr id="7" name="Rectangle 6">
            <a:hlinkClick r:id="rId3" action="ppaction://hlinksldjump"/>
            <a:extLst>
              <a:ext uri="{FF2B5EF4-FFF2-40B4-BE49-F238E27FC236}">
                <a16:creationId xmlns:a16="http://schemas.microsoft.com/office/drawing/2014/main" id="{FD76946E-55A2-4143-8091-801047FC4FC6}"/>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10" name="Picture 9">
            <a:extLst>
              <a:ext uri="{FF2B5EF4-FFF2-40B4-BE49-F238E27FC236}">
                <a16:creationId xmlns:a16="http://schemas.microsoft.com/office/drawing/2014/main" id="{C4277D1B-28E9-B29F-822E-D83E46D46A7B}"/>
              </a:ext>
            </a:extLst>
          </p:cNvPr>
          <p:cNvPicPr>
            <a:picLocks noChangeAspect="1"/>
          </p:cNvPicPr>
          <p:nvPr/>
        </p:nvPicPr>
        <p:blipFill>
          <a:blip r:embed="rId4"/>
          <a:stretch>
            <a:fillRect/>
          </a:stretch>
        </p:blipFill>
        <p:spPr>
          <a:xfrm>
            <a:off x="0" y="3116074"/>
            <a:ext cx="12192000" cy="2238351"/>
          </a:xfrm>
          <a:prstGeom prst="rect">
            <a:avLst/>
          </a:prstGeom>
        </p:spPr>
      </p:pic>
      <p:sp>
        <p:nvSpPr>
          <p:cNvPr id="11" name="Arrow: Down 10">
            <a:extLst>
              <a:ext uri="{FF2B5EF4-FFF2-40B4-BE49-F238E27FC236}">
                <a16:creationId xmlns:a16="http://schemas.microsoft.com/office/drawing/2014/main" id="{43042FFD-59D2-E4B6-68A9-85125655CF54}"/>
              </a:ext>
            </a:extLst>
          </p:cNvPr>
          <p:cNvSpPr/>
          <p:nvPr/>
        </p:nvSpPr>
        <p:spPr>
          <a:xfrm>
            <a:off x="11219719" y="2919013"/>
            <a:ext cx="335665" cy="6783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97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56F1F56C-BD81-4709-B89B-68C1C7B2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6" y="0"/>
            <a:ext cx="12209092" cy="6858000"/>
          </a:xfrm>
          <a:prstGeom prst="rect">
            <a:avLst/>
          </a:prstGeom>
        </p:spPr>
      </p:pic>
      <p:sp>
        <p:nvSpPr>
          <p:cNvPr id="6" name="Title 5">
            <a:extLst>
              <a:ext uri="{FF2B5EF4-FFF2-40B4-BE49-F238E27FC236}">
                <a16:creationId xmlns:a16="http://schemas.microsoft.com/office/drawing/2014/main" id="{5749351C-4C1D-4DEA-980C-7AE3BB7F7A28}"/>
              </a:ext>
            </a:extLst>
          </p:cNvPr>
          <p:cNvSpPr>
            <a:spLocks noGrp="1"/>
          </p:cNvSpPr>
          <p:nvPr>
            <p:ph type="title"/>
          </p:nvPr>
        </p:nvSpPr>
        <p:spPr/>
        <p:txBody>
          <a:bodyPr/>
          <a:lstStyle/>
          <a:p>
            <a:r>
              <a:rPr lang="en-US"/>
              <a:t>External Training</a:t>
            </a:r>
          </a:p>
        </p:txBody>
      </p:sp>
      <p:sp>
        <p:nvSpPr>
          <p:cNvPr id="7" name="Content Placeholder 6">
            <a:extLst>
              <a:ext uri="{FF2B5EF4-FFF2-40B4-BE49-F238E27FC236}">
                <a16:creationId xmlns:a16="http://schemas.microsoft.com/office/drawing/2014/main" id="{8E283D39-E958-4969-916C-8EE9CB3652B8}"/>
              </a:ext>
            </a:extLst>
          </p:cNvPr>
          <p:cNvSpPr>
            <a:spLocks noGrp="1"/>
          </p:cNvSpPr>
          <p:nvPr>
            <p:ph idx="1"/>
          </p:nvPr>
        </p:nvSpPr>
        <p:spPr>
          <a:xfrm>
            <a:off x="838200" y="1825625"/>
            <a:ext cx="10515600" cy="3956339"/>
          </a:xfrm>
        </p:spPr>
        <p:txBody>
          <a:bodyPr/>
          <a:lstStyle/>
          <a:p>
            <a:r>
              <a:rPr lang="en-US" dirty="0"/>
              <a:t>Why are we doing this?</a:t>
            </a:r>
          </a:p>
          <a:p>
            <a:pPr lvl="1"/>
            <a:r>
              <a:rPr lang="en-US" dirty="0"/>
              <a:t>NAESB compliance</a:t>
            </a:r>
          </a:p>
          <a:p>
            <a:pPr lvl="1"/>
            <a:r>
              <a:rPr lang="en-US" dirty="0"/>
              <a:t>System improvements and functionality</a:t>
            </a:r>
          </a:p>
          <a:p>
            <a:pPr lvl="1"/>
            <a:r>
              <a:rPr lang="en-US" dirty="0"/>
              <a:t>Uniformity throughout the Tallgrass Pipes</a:t>
            </a:r>
          </a:p>
          <a:p>
            <a:endParaRPr lang="en-US" dirty="0"/>
          </a:p>
          <a:p>
            <a:endParaRPr lang="en-US" dirty="0"/>
          </a:p>
          <a:p>
            <a:endParaRPr lang="en-US" dirty="0"/>
          </a:p>
        </p:txBody>
      </p:sp>
    </p:spTree>
    <p:extLst>
      <p:ext uri="{BB962C8B-B14F-4D97-AF65-F5344CB8AC3E}">
        <p14:creationId xmlns:p14="http://schemas.microsoft.com/office/powerpoint/2010/main" val="2051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 – Nom Maintenance</a:t>
            </a:r>
          </a:p>
        </p:txBody>
      </p:sp>
      <p:sp>
        <p:nvSpPr>
          <p:cNvPr id="8" name="Content Placeholder 4">
            <a:extLst>
              <a:ext uri="{FF2B5EF4-FFF2-40B4-BE49-F238E27FC236}">
                <a16:creationId xmlns:a16="http://schemas.microsoft.com/office/drawing/2014/main" id="{6075ACFD-761B-4AD3-AAB0-B875F94F05DB}"/>
              </a:ext>
            </a:extLst>
          </p:cNvPr>
          <p:cNvSpPr txBox="1">
            <a:spLocks/>
          </p:cNvSpPr>
          <p:nvPr/>
        </p:nvSpPr>
        <p:spPr>
          <a:xfrm>
            <a:off x="781050" y="1640869"/>
            <a:ext cx="10515600" cy="5416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Path, Upstream and Downstream data</a:t>
            </a:r>
          </a:p>
        </p:txBody>
      </p:sp>
      <p:sp>
        <p:nvSpPr>
          <p:cNvPr id="6" name="Rectangle 5">
            <a:hlinkClick r:id="rId3" action="ppaction://hlinksldjump"/>
            <a:extLst>
              <a:ext uri="{FF2B5EF4-FFF2-40B4-BE49-F238E27FC236}">
                <a16:creationId xmlns:a16="http://schemas.microsoft.com/office/drawing/2014/main" id="{D767A161-697B-4591-8B02-85DC3796B960}"/>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12" name="Picture 11">
            <a:extLst>
              <a:ext uri="{FF2B5EF4-FFF2-40B4-BE49-F238E27FC236}">
                <a16:creationId xmlns:a16="http://schemas.microsoft.com/office/drawing/2014/main" id="{FD40E808-F351-C86A-B8A1-E31CC6416A5C}"/>
              </a:ext>
            </a:extLst>
          </p:cNvPr>
          <p:cNvPicPr>
            <a:picLocks noChangeAspect="1"/>
          </p:cNvPicPr>
          <p:nvPr/>
        </p:nvPicPr>
        <p:blipFill>
          <a:blip r:embed="rId4"/>
          <a:stretch>
            <a:fillRect/>
          </a:stretch>
        </p:blipFill>
        <p:spPr>
          <a:xfrm>
            <a:off x="0" y="2182524"/>
            <a:ext cx="12192000" cy="3642926"/>
          </a:xfrm>
          <a:prstGeom prst="rect">
            <a:avLst/>
          </a:prstGeom>
        </p:spPr>
      </p:pic>
    </p:spTree>
    <p:extLst>
      <p:ext uri="{BB962C8B-B14F-4D97-AF65-F5344CB8AC3E}">
        <p14:creationId xmlns:p14="http://schemas.microsoft.com/office/powerpoint/2010/main" val="209295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 – Nom Maintenance</a:t>
            </a:r>
          </a:p>
        </p:txBody>
      </p:sp>
      <p:sp>
        <p:nvSpPr>
          <p:cNvPr id="8" name="Content Placeholder 4">
            <a:extLst>
              <a:ext uri="{FF2B5EF4-FFF2-40B4-BE49-F238E27FC236}">
                <a16:creationId xmlns:a16="http://schemas.microsoft.com/office/drawing/2014/main" id="{6075ACFD-761B-4AD3-AAB0-B875F94F05DB}"/>
              </a:ext>
            </a:extLst>
          </p:cNvPr>
          <p:cNvSpPr txBox="1">
            <a:spLocks/>
          </p:cNvSpPr>
          <p:nvPr/>
        </p:nvSpPr>
        <p:spPr>
          <a:xfrm>
            <a:off x="781050" y="1640869"/>
            <a:ext cx="10515600" cy="125316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You are now able to adjust the size of the screens via your browser zoom feature.</a:t>
            </a:r>
          </a:p>
          <a:p>
            <a:r>
              <a:rPr lang="en-US"/>
              <a:t>You are also  able to make a single section of a nom (up/downstream or path) full size by selecting the arrows in the upper right. </a:t>
            </a:r>
          </a:p>
          <a:p>
            <a:pPr lvl="1"/>
            <a:r>
              <a:rPr lang="en-US"/>
              <a:t>Only that section of the nom will be full size.</a:t>
            </a:r>
          </a:p>
        </p:txBody>
      </p:sp>
      <p:sp>
        <p:nvSpPr>
          <p:cNvPr id="7" name="Rectangle 6">
            <a:hlinkClick r:id="rId3" action="ppaction://hlinksldjump"/>
            <a:extLst>
              <a:ext uri="{FF2B5EF4-FFF2-40B4-BE49-F238E27FC236}">
                <a16:creationId xmlns:a16="http://schemas.microsoft.com/office/drawing/2014/main" id="{B7A80915-607C-4717-8F37-FDA117E51AC4}"/>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6" name="Picture 5">
            <a:extLst>
              <a:ext uri="{FF2B5EF4-FFF2-40B4-BE49-F238E27FC236}">
                <a16:creationId xmlns:a16="http://schemas.microsoft.com/office/drawing/2014/main" id="{AD9043E1-2D30-1521-3358-E97DE7739912}"/>
              </a:ext>
            </a:extLst>
          </p:cNvPr>
          <p:cNvPicPr>
            <a:picLocks noChangeAspect="1"/>
          </p:cNvPicPr>
          <p:nvPr/>
        </p:nvPicPr>
        <p:blipFill>
          <a:blip r:embed="rId4"/>
          <a:stretch>
            <a:fillRect/>
          </a:stretch>
        </p:blipFill>
        <p:spPr>
          <a:xfrm>
            <a:off x="1766402" y="2894029"/>
            <a:ext cx="8544895" cy="2840842"/>
          </a:xfrm>
          <a:prstGeom prst="rect">
            <a:avLst/>
          </a:prstGeom>
        </p:spPr>
      </p:pic>
    </p:spTree>
    <p:extLst>
      <p:ext uri="{BB962C8B-B14F-4D97-AF65-F5344CB8AC3E}">
        <p14:creationId xmlns:p14="http://schemas.microsoft.com/office/powerpoint/2010/main" val="172354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 – Nom Submission</a:t>
            </a:r>
          </a:p>
        </p:txBody>
      </p:sp>
      <p:sp>
        <p:nvSpPr>
          <p:cNvPr id="4" name="Content Placeholder 3">
            <a:extLst>
              <a:ext uri="{FF2B5EF4-FFF2-40B4-BE49-F238E27FC236}">
                <a16:creationId xmlns:a16="http://schemas.microsoft.com/office/drawing/2014/main" id="{C14E79CA-F009-4D5E-B598-3B050434EE5D}"/>
              </a:ext>
            </a:extLst>
          </p:cNvPr>
          <p:cNvSpPr>
            <a:spLocks noGrp="1"/>
          </p:cNvSpPr>
          <p:nvPr>
            <p:ph idx="1"/>
          </p:nvPr>
        </p:nvSpPr>
        <p:spPr>
          <a:xfrm>
            <a:off x="838200" y="1825625"/>
            <a:ext cx="10515600" cy="369214"/>
          </a:xfrm>
        </p:spPr>
        <p:txBody>
          <a:bodyPr>
            <a:normAutofit fontScale="92500" lnSpcReduction="20000"/>
          </a:bodyPr>
          <a:lstStyle/>
          <a:p>
            <a:endParaRPr lang="en-US"/>
          </a:p>
          <a:p>
            <a:endParaRPr lang="en-US"/>
          </a:p>
        </p:txBody>
      </p:sp>
      <p:sp>
        <p:nvSpPr>
          <p:cNvPr id="8" name="Rectangle 7">
            <a:hlinkClick r:id="rId3" action="ppaction://hlinksldjump"/>
            <a:extLst>
              <a:ext uri="{FF2B5EF4-FFF2-40B4-BE49-F238E27FC236}">
                <a16:creationId xmlns:a16="http://schemas.microsoft.com/office/drawing/2014/main" id="{0A04B8DD-DD7B-43B2-8920-B5FD6CCDD4C2}"/>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3074" name="Picture 2">
            <a:extLst>
              <a:ext uri="{FF2B5EF4-FFF2-40B4-BE49-F238E27FC236}">
                <a16:creationId xmlns:a16="http://schemas.microsoft.com/office/drawing/2014/main" id="{3D7A71A0-AF94-15E5-4C88-368ED472C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022" y="1520954"/>
            <a:ext cx="2145049" cy="435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31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 – Nom Submission</a:t>
            </a:r>
          </a:p>
        </p:txBody>
      </p:sp>
      <p:sp>
        <p:nvSpPr>
          <p:cNvPr id="11" name="Content Placeholder 4">
            <a:extLst>
              <a:ext uri="{FF2B5EF4-FFF2-40B4-BE49-F238E27FC236}">
                <a16:creationId xmlns:a16="http://schemas.microsoft.com/office/drawing/2014/main" id="{05202CF0-A927-42AB-B2EB-0B40CB38D06C}"/>
              </a:ext>
            </a:extLst>
          </p:cNvPr>
          <p:cNvSpPr txBox="1">
            <a:spLocks/>
          </p:cNvSpPr>
          <p:nvPr/>
        </p:nvSpPr>
        <p:spPr>
          <a:xfrm>
            <a:off x="781050" y="1640869"/>
            <a:ext cx="6559908" cy="89956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Again, very similar to classic Connect</a:t>
            </a:r>
          </a:p>
          <a:p>
            <a:r>
              <a:rPr lang="en-US"/>
              <a:t>Header information</a:t>
            </a:r>
          </a:p>
        </p:txBody>
      </p:sp>
      <p:sp>
        <p:nvSpPr>
          <p:cNvPr id="7" name="Rectangle 6">
            <a:hlinkClick r:id="rId3" action="ppaction://hlinksldjump"/>
            <a:extLst>
              <a:ext uri="{FF2B5EF4-FFF2-40B4-BE49-F238E27FC236}">
                <a16:creationId xmlns:a16="http://schemas.microsoft.com/office/drawing/2014/main" id="{E35F112D-DB2F-4386-A335-3D15D94C033C}"/>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12" name="Picture 11">
            <a:extLst>
              <a:ext uri="{FF2B5EF4-FFF2-40B4-BE49-F238E27FC236}">
                <a16:creationId xmlns:a16="http://schemas.microsoft.com/office/drawing/2014/main" id="{B1BA93C4-2C4C-021D-10F8-50D7AC5D7768}"/>
              </a:ext>
            </a:extLst>
          </p:cNvPr>
          <p:cNvPicPr>
            <a:picLocks noChangeAspect="1"/>
          </p:cNvPicPr>
          <p:nvPr/>
        </p:nvPicPr>
        <p:blipFill>
          <a:blip r:embed="rId4"/>
          <a:stretch>
            <a:fillRect/>
          </a:stretch>
        </p:blipFill>
        <p:spPr>
          <a:xfrm>
            <a:off x="604199" y="3171230"/>
            <a:ext cx="10983602" cy="1356482"/>
          </a:xfrm>
          <a:prstGeom prst="rect">
            <a:avLst/>
          </a:prstGeom>
        </p:spPr>
      </p:pic>
    </p:spTree>
    <p:extLst>
      <p:ext uri="{BB962C8B-B14F-4D97-AF65-F5344CB8AC3E}">
        <p14:creationId xmlns:p14="http://schemas.microsoft.com/office/powerpoint/2010/main" val="45476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Nominations – Nom Submission</a:t>
            </a:r>
          </a:p>
        </p:txBody>
      </p:sp>
      <p:sp>
        <p:nvSpPr>
          <p:cNvPr id="7" name="Rectangle 6">
            <a:hlinkClick r:id="rId3" action="ppaction://hlinksldjump"/>
            <a:extLst>
              <a:ext uri="{FF2B5EF4-FFF2-40B4-BE49-F238E27FC236}">
                <a16:creationId xmlns:a16="http://schemas.microsoft.com/office/drawing/2014/main" id="{414AFD32-8F6F-4D03-905C-A08C7334B9B4}"/>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sp>
        <p:nvSpPr>
          <p:cNvPr id="9" name="Content Placeholder 4">
            <a:extLst>
              <a:ext uri="{FF2B5EF4-FFF2-40B4-BE49-F238E27FC236}">
                <a16:creationId xmlns:a16="http://schemas.microsoft.com/office/drawing/2014/main" id="{7C613F6C-45E4-4BD8-8D47-2C0CD21858FC}"/>
              </a:ext>
            </a:extLst>
          </p:cNvPr>
          <p:cNvSpPr txBox="1">
            <a:spLocks/>
          </p:cNvSpPr>
          <p:nvPr/>
        </p:nvSpPr>
        <p:spPr>
          <a:xfrm>
            <a:off x="781050" y="1640869"/>
            <a:ext cx="4048527" cy="548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Nomination detail</a:t>
            </a:r>
          </a:p>
        </p:txBody>
      </p:sp>
      <p:pic>
        <p:nvPicPr>
          <p:cNvPr id="5" name="Picture 4">
            <a:extLst>
              <a:ext uri="{FF2B5EF4-FFF2-40B4-BE49-F238E27FC236}">
                <a16:creationId xmlns:a16="http://schemas.microsoft.com/office/drawing/2014/main" id="{40DB1635-46B6-66AF-4F22-4BE8F4894411}"/>
              </a:ext>
            </a:extLst>
          </p:cNvPr>
          <p:cNvPicPr>
            <a:picLocks noChangeAspect="1"/>
          </p:cNvPicPr>
          <p:nvPr/>
        </p:nvPicPr>
        <p:blipFill>
          <a:blip r:embed="rId4"/>
          <a:stretch>
            <a:fillRect/>
          </a:stretch>
        </p:blipFill>
        <p:spPr>
          <a:xfrm>
            <a:off x="237914" y="2189408"/>
            <a:ext cx="11716172" cy="3196990"/>
          </a:xfrm>
          <a:prstGeom prst="rect">
            <a:avLst/>
          </a:prstGeom>
        </p:spPr>
      </p:pic>
    </p:spTree>
    <p:extLst>
      <p:ext uri="{BB962C8B-B14F-4D97-AF65-F5344CB8AC3E}">
        <p14:creationId xmlns:p14="http://schemas.microsoft.com/office/powerpoint/2010/main" val="383682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b="1"/>
              <a:t>Confirmations</a:t>
            </a:r>
            <a:r>
              <a:rPr lang="en-US"/>
              <a:t> – Confirmation Response</a:t>
            </a:r>
          </a:p>
        </p:txBody>
      </p:sp>
      <p:sp>
        <p:nvSpPr>
          <p:cNvPr id="5" name="Rectangle 4">
            <a:hlinkClick r:id="rId3" action="ppaction://hlinksldjump"/>
            <a:extLst>
              <a:ext uri="{FF2B5EF4-FFF2-40B4-BE49-F238E27FC236}">
                <a16:creationId xmlns:a16="http://schemas.microsoft.com/office/drawing/2014/main" id="{11F566B1-E9AC-476E-A8EE-2AAFE8223685}"/>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4" name="Picture 3">
            <a:extLst>
              <a:ext uri="{FF2B5EF4-FFF2-40B4-BE49-F238E27FC236}">
                <a16:creationId xmlns:a16="http://schemas.microsoft.com/office/drawing/2014/main" id="{F3327BB0-E2BF-4F4D-CFE9-0491B85B7D26}"/>
              </a:ext>
            </a:extLst>
          </p:cNvPr>
          <p:cNvPicPr>
            <a:picLocks noChangeAspect="1"/>
          </p:cNvPicPr>
          <p:nvPr/>
        </p:nvPicPr>
        <p:blipFill>
          <a:blip r:embed="rId4"/>
          <a:stretch>
            <a:fillRect/>
          </a:stretch>
        </p:blipFill>
        <p:spPr>
          <a:xfrm>
            <a:off x="4972190" y="1521522"/>
            <a:ext cx="2247619" cy="4342857"/>
          </a:xfrm>
          <a:prstGeom prst="rect">
            <a:avLst/>
          </a:prstGeom>
        </p:spPr>
      </p:pic>
    </p:spTree>
    <p:extLst>
      <p:ext uri="{BB962C8B-B14F-4D97-AF65-F5344CB8AC3E}">
        <p14:creationId xmlns:p14="http://schemas.microsoft.com/office/powerpoint/2010/main" val="1523469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Confirmations – Confirmation Response</a:t>
            </a:r>
          </a:p>
        </p:txBody>
      </p:sp>
      <p:sp>
        <p:nvSpPr>
          <p:cNvPr id="8" name="Content Placeholder 4">
            <a:extLst>
              <a:ext uri="{FF2B5EF4-FFF2-40B4-BE49-F238E27FC236}">
                <a16:creationId xmlns:a16="http://schemas.microsoft.com/office/drawing/2014/main" id="{3A1F44AC-E79A-48C9-BF70-F3679FB5EC5D}"/>
              </a:ext>
            </a:extLst>
          </p:cNvPr>
          <p:cNvSpPr txBox="1">
            <a:spLocks/>
          </p:cNvSpPr>
          <p:nvPr/>
        </p:nvSpPr>
        <p:spPr>
          <a:xfrm>
            <a:off x="781049" y="1640869"/>
            <a:ext cx="4288662" cy="720366"/>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Similar to classic Connect</a:t>
            </a:r>
          </a:p>
          <a:p>
            <a:r>
              <a:rPr lang="en-US"/>
              <a:t>Header Entry</a:t>
            </a:r>
          </a:p>
        </p:txBody>
      </p:sp>
      <p:sp>
        <p:nvSpPr>
          <p:cNvPr id="6" name="Rectangle 5">
            <a:hlinkClick r:id="rId3" action="ppaction://hlinksldjump"/>
            <a:extLst>
              <a:ext uri="{FF2B5EF4-FFF2-40B4-BE49-F238E27FC236}">
                <a16:creationId xmlns:a16="http://schemas.microsoft.com/office/drawing/2014/main" id="{764CA407-8040-46A0-84AC-56BEDA26D404}"/>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1D83CA73-A9EA-37AC-3E1C-3B9826667F3A}"/>
              </a:ext>
            </a:extLst>
          </p:cNvPr>
          <p:cNvPicPr>
            <a:picLocks noChangeAspect="1"/>
          </p:cNvPicPr>
          <p:nvPr/>
        </p:nvPicPr>
        <p:blipFill>
          <a:blip r:embed="rId4"/>
          <a:stretch>
            <a:fillRect/>
          </a:stretch>
        </p:blipFill>
        <p:spPr>
          <a:xfrm>
            <a:off x="254332" y="3056617"/>
            <a:ext cx="11683335" cy="1553000"/>
          </a:xfrm>
          <a:prstGeom prst="rect">
            <a:avLst/>
          </a:prstGeom>
        </p:spPr>
      </p:pic>
    </p:spTree>
    <p:extLst>
      <p:ext uri="{BB962C8B-B14F-4D97-AF65-F5344CB8AC3E}">
        <p14:creationId xmlns:p14="http://schemas.microsoft.com/office/powerpoint/2010/main" val="309555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Confirmations – Confirmation Response</a:t>
            </a:r>
          </a:p>
        </p:txBody>
      </p:sp>
      <p:sp>
        <p:nvSpPr>
          <p:cNvPr id="9" name="Content Placeholder 4">
            <a:extLst>
              <a:ext uri="{FF2B5EF4-FFF2-40B4-BE49-F238E27FC236}">
                <a16:creationId xmlns:a16="http://schemas.microsoft.com/office/drawing/2014/main" id="{81363D10-0EAE-420A-9F51-29397D6A5A12}"/>
              </a:ext>
            </a:extLst>
          </p:cNvPr>
          <p:cNvSpPr txBox="1">
            <a:spLocks/>
          </p:cNvSpPr>
          <p:nvPr/>
        </p:nvSpPr>
        <p:spPr>
          <a:xfrm>
            <a:off x="781048" y="1640868"/>
            <a:ext cx="7058407" cy="109013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Location details</a:t>
            </a:r>
          </a:p>
          <a:p>
            <a:pPr lvl="1"/>
            <a:r>
              <a:rPr lang="en-US"/>
              <a:t>You can confirm subsequent cycles but any additional reductions during cycle will be retained in future cycles so this is not recommended</a:t>
            </a:r>
          </a:p>
        </p:txBody>
      </p:sp>
      <p:sp>
        <p:nvSpPr>
          <p:cNvPr id="7" name="Rectangle 6">
            <a:hlinkClick r:id="rId3" action="ppaction://hlinksldjump"/>
            <a:extLst>
              <a:ext uri="{FF2B5EF4-FFF2-40B4-BE49-F238E27FC236}">
                <a16:creationId xmlns:a16="http://schemas.microsoft.com/office/drawing/2014/main" id="{92B8E792-0C5F-4C1D-882E-AD19882CF8E4}"/>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10" name="Picture 9">
            <a:extLst>
              <a:ext uri="{FF2B5EF4-FFF2-40B4-BE49-F238E27FC236}">
                <a16:creationId xmlns:a16="http://schemas.microsoft.com/office/drawing/2014/main" id="{591044D6-68CB-A45B-30C9-6B4EC124627F}"/>
              </a:ext>
            </a:extLst>
          </p:cNvPr>
          <p:cNvPicPr>
            <a:picLocks noChangeAspect="1"/>
          </p:cNvPicPr>
          <p:nvPr/>
        </p:nvPicPr>
        <p:blipFill>
          <a:blip r:embed="rId4"/>
          <a:stretch>
            <a:fillRect/>
          </a:stretch>
        </p:blipFill>
        <p:spPr>
          <a:xfrm>
            <a:off x="146115" y="3081655"/>
            <a:ext cx="11899769" cy="1971112"/>
          </a:xfrm>
          <a:prstGeom prst="rect">
            <a:avLst/>
          </a:prstGeom>
        </p:spPr>
      </p:pic>
    </p:spTree>
    <p:extLst>
      <p:ext uri="{BB962C8B-B14F-4D97-AF65-F5344CB8AC3E}">
        <p14:creationId xmlns:p14="http://schemas.microsoft.com/office/powerpoint/2010/main" val="4014818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Confirmations – Confirmation Response</a:t>
            </a:r>
          </a:p>
        </p:txBody>
      </p:sp>
      <p:sp>
        <p:nvSpPr>
          <p:cNvPr id="9" name="Content Placeholder 4">
            <a:extLst>
              <a:ext uri="{FF2B5EF4-FFF2-40B4-BE49-F238E27FC236}">
                <a16:creationId xmlns:a16="http://schemas.microsoft.com/office/drawing/2014/main" id="{81363D10-0EAE-420A-9F51-29397D6A5A12}"/>
              </a:ext>
            </a:extLst>
          </p:cNvPr>
          <p:cNvSpPr txBox="1">
            <a:spLocks/>
          </p:cNvSpPr>
          <p:nvPr/>
        </p:nvSpPr>
        <p:spPr>
          <a:xfrm>
            <a:off x="781049" y="1640869"/>
            <a:ext cx="4288662" cy="72036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More Actions option allows users to confirm all, Edit Closed Cycle, etc.</a:t>
            </a:r>
          </a:p>
        </p:txBody>
      </p:sp>
      <p:sp>
        <p:nvSpPr>
          <p:cNvPr id="6" name="Rectangle 5">
            <a:hlinkClick r:id="rId3" action="ppaction://hlinksldjump"/>
            <a:extLst>
              <a:ext uri="{FF2B5EF4-FFF2-40B4-BE49-F238E27FC236}">
                <a16:creationId xmlns:a16="http://schemas.microsoft.com/office/drawing/2014/main" id="{4180BB8A-A7D9-475A-B3DD-C76738947240}"/>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BA7C0179-B88D-345B-DEB6-F8716A75AA75}"/>
              </a:ext>
            </a:extLst>
          </p:cNvPr>
          <p:cNvPicPr>
            <a:picLocks noChangeAspect="1"/>
          </p:cNvPicPr>
          <p:nvPr/>
        </p:nvPicPr>
        <p:blipFill>
          <a:blip r:embed="rId4"/>
          <a:stretch>
            <a:fillRect/>
          </a:stretch>
        </p:blipFill>
        <p:spPr>
          <a:xfrm>
            <a:off x="4288772" y="2885015"/>
            <a:ext cx="3614455" cy="2234178"/>
          </a:xfrm>
          <a:prstGeom prst="rect">
            <a:avLst/>
          </a:prstGeom>
        </p:spPr>
      </p:pic>
    </p:spTree>
    <p:extLst>
      <p:ext uri="{BB962C8B-B14F-4D97-AF65-F5344CB8AC3E}">
        <p14:creationId xmlns:p14="http://schemas.microsoft.com/office/powerpoint/2010/main" val="740693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normAutofit fontScale="90000"/>
          </a:bodyPr>
          <a:lstStyle/>
          <a:p>
            <a:r>
              <a:rPr lang="en-US"/>
              <a:t>Tallgrass Midstream Suite PRD – </a:t>
            </a:r>
            <a:r>
              <a:rPr lang="en-US" b="1" err="1"/>
              <a:t>eSuite</a:t>
            </a:r>
            <a:r>
              <a:rPr lang="en-US"/>
              <a:t> </a:t>
            </a:r>
            <a:r>
              <a:rPr lang="en-US" b="1"/>
              <a:t>Reports</a:t>
            </a:r>
          </a:p>
        </p:txBody>
      </p:sp>
      <p:sp>
        <p:nvSpPr>
          <p:cNvPr id="4" name="Rectangle 3">
            <a:hlinkClick r:id="rId3" action="ppaction://hlinksldjump"/>
            <a:extLst>
              <a:ext uri="{FF2B5EF4-FFF2-40B4-BE49-F238E27FC236}">
                <a16:creationId xmlns:a16="http://schemas.microsoft.com/office/drawing/2014/main" id="{C8980CC1-05F0-4D72-B3A2-A934D69752E4}"/>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sp>
        <p:nvSpPr>
          <p:cNvPr id="6" name="Content Placeholder 4">
            <a:extLst>
              <a:ext uri="{FF2B5EF4-FFF2-40B4-BE49-F238E27FC236}">
                <a16:creationId xmlns:a16="http://schemas.microsoft.com/office/drawing/2014/main" id="{E03FA5DB-1F79-7EF6-8449-3003611B6E39}"/>
              </a:ext>
            </a:extLst>
          </p:cNvPr>
          <p:cNvSpPr txBox="1">
            <a:spLocks/>
          </p:cNvSpPr>
          <p:nvPr/>
        </p:nvSpPr>
        <p:spPr>
          <a:xfrm>
            <a:off x="1020847" y="2176274"/>
            <a:ext cx="4107336" cy="2296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System Sitemap</a:t>
            </a:r>
            <a:r>
              <a:rPr lang="en-US">
                <a:sym typeface="Wingdings" panose="05000000000000000000" pitchFamily="2" charset="2"/>
              </a:rPr>
              <a:t> </a:t>
            </a:r>
            <a:r>
              <a:rPr lang="en-US" err="1">
                <a:sym typeface="Wingdings" panose="05000000000000000000" pitchFamily="2" charset="2"/>
              </a:rPr>
              <a:t>eSuite</a:t>
            </a:r>
            <a:r>
              <a:rPr lang="en-US">
                <a:sym typeface="Wingdings" panose="05000000000000000000" pitchFamily="2" charset="2"/>
              </a:rPr>
              <a:t> Batch and</a:t>
            </a:r>
            <a:r>
              <a:rPr lang="en-US"/>
              <a:t> Reporting</a:t>
            </a:r>
            <a:r>
              <a:rPr lang="en-US">
                <a:sym typeface="Wingdings" panose="05000000000000000000" pitchFamily="2" charset="2"/>
              </a:rPr>
              <a:t> Reports</a:t>
            </a:r>
            <a:endParaRPr lang="en-US"/>
          </a:p>
        </p:txBody>
      </p:sp>
      <p:pic>
        <p:nvPicPr>
          <p:cNvPr id="8" name="Picture 7">
            <a:extLst>
              <a:ext uri="{FF2B5EF4-FFF2-40B4-BE49-F238E27FC236}">
                <a16:creationId xmlns:a16="http://schemas.microsoft.com/office/drawing/2014/main" id="{DF9EBFF6-E89D-C1DE-E957-7A73B6046387}"/>
              </a:ext>
            </a:extLst>
          </p:cNvPr>
          <p:cNvPicPr>
            <a:picLocks noChangeAspect="1"/>
          </p:cNvPicPr>
          <p:nvPr/>
        </p:nvPicPr>
        <p:blipFill>
          <a:blip r:embed="rId4"/>
          <a:stretch>
            <a:fillRect/>
          </a:stretch>
        </p:blipFill>
        <p:spPr>
          <a:xfrm>
            <a:off x="5811997" y="1690688"/>
            <a:ext cx="2285628" cy="4167731"/>
          </a:xfrm>
          <a:prstGeom prst="rect">
            <a:avLst/>
          </a:prstGeom>
        </p:spPr>
      </p:pic>
    </p:spTree>
    <p:extLst>
      <p:ext uri="{BB962C8B-B14F-4D97-AF65-F5344CB8AC3E}">
        <p14:creationId xmlns:p14="http://schemas.microsoft.com/office/powerpoint/2010/main" val="56788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56F1F56C-BD81-4709-B89B-68C1C7B2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6" y="0"/>
            <a:ext cx="12209092" cy="6858000"/>
          </a:xfrm>
          <a:prstGeom prst="rect">
            <a:avLst/>
          </a:prstGeom>
        </p:spPr>
      </p:pic>
      <p:sp>
        <p:nvSpPr>
          <p:cNvPr id="6" name="Title 5">
            <a:extLst>
              <a:ext uri="{FF2B5EF4-FFF2-40B4-BE49-F238E27FC236}">
                <a16:creationId xmlns:a16="http://schemas.microsoft.com/office/drawing/2014/main" id="{5749351C-4C1D-4DEA-980C-7AE3BB7F7A28}"/>
              </a:ext>
            </a:extLst>
          </p:cNvPr>
          <p:cNvSpPr>
            <a:spLocks noGrp="1"/>
          </p:cNvSpPr>
          <p:nvPr>
            <p:ph type="title"/>
          </p:nvPr>
        </p:nvSpPr>
        <p:spPr/>
        <p:txBody>
          <a:bodyPr/>
          <a:lstStyle/>
          <a:p>
            <a:r>
              <a:rPr lang="en-US"/>
              <a:t>External Training</a:t>
            </a:r>
          </a:p>
        </p:txBody>
      </p:sp>
      <p:sp>
        <p:nvSpPr>
          <p:cNvPr id="7" name="Content Placeholder 6">
            <a:extLst>
              <a:ext uri="{FF2B5EF4-FFF2-40B4-BE49-F238E27FC236}">
                <a16:creationId xmlns:a16="http://schemas.microsoft.com/office/drawing/2014/main" id="{8E283D39-E958-4969-916C-8EE9CB3652B8}"/>
              </a:ext>
            </a:extLst>
          </p:cNvPr>
          <p:cNvSpPr>
            <a:spLocks noGrp="1"/>
          </p:cNvSpPr>
          <p:nvPr>
            <p:ph idx="1"/>
          </p:nvPr>
        </p:nvSpPr>
        <p:spPr>
          <a:xfrm>
            <a:off x="838200" y="1825625"/>
            <a:ext cx="10515600" cy="3956339"/>
          </a:xfrm>
        </p:spPr>
        <p:txBody>
          <a:bodyPr/>
          <a:lstStyle/>
          <a:p>
            <a:r>
              <a:rPr lang="en-US">
                <a:hlinkClick r:id="rId3" action="ppaction://hlinksldjump"/>
              </a:rPr>
              <a:t>Navigation – Tallgrass QPTM PRD</a:t>
            </a:r>
            <a:endParaRPr lang="en-US"/>
          </a:p>
          <a:p>
            <a:r>
              <a:rPr lang="en-US">
                <a:hlinkClick r:id="rId4" action="ppaction://hlinksldjump"/>
              </a:rPr>
              <a:t>Nominations</a:t>
            </a:r>
            <a:endParaRPr lang="en-US"/>
          </a:p>
          <a:p>
            <a:r>
              <a:rPr lang="en-US">
                <a:hlinkClick r:id="rId5" action="ppaction://hlinksldjump"/>
              </a:rPr>
              <a:t>Confirmations</a:t>
            </a:r>
            <a:endParaRPr lang="en-US"/>
          </a:p>
          <a:p>
            <a:r>
              <a:rPr lang="en-US">
                <a:hlinkClick r:id="rId6" action="ppaction://hlinksldjump"/>
              </a:rPr>
              <a:t>Reports</a:t>
            </a:r>
            <a:endParaRPr lang="en-US"/>
          </a:p>
          <a:p>
            <a:r>
              <a:rPr lang="en-US">
                <a:hlinkClick r:id="rId7" action="ppaction://hlinksldjump"/>
              </a:rPr>
              <a:t>Miscellaneous</a:t>
            </a:r>
            <a:endParaRPr lang="en-US"/>
          </a:p>
        </p:txBody>
      </p:sp>
    </p:spTree>
    <p:extLst>
      <p:ext uri="{BB962C8B-B14F-4D97-AF65-F5344CB8AC3E}">
        <p14:creationId xmlns:p14="http://schemas.microsoft.com/office/powerpoint/2010/main" val="21631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Tallgrass Midstream Suite PRD - </a:t>
            </a:r>
            <a:r>
              <a:rPr lang="en-US" err="1"/>
              <a:t>eSuite</a:t>
            </a:r>
            <a:endParaRPr lang="en-US"/>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6"/>
            <a:ext cx="4500716" cy="593110"/>
          </a:xfrm>
        </p:spPr>
        <p:txBody>
          <a:bodyPr>
            <a:normAutofit/>
          </a:bodyPr>
          <a:lstStyle/>
          <a:p>
            <a:r>
              <a:rPr lang="en-US"/>
              <a:t>Nomination reports</a:t>
            </a:r>
          </a:p>
        </p:txBody>
      </p:sp>
      <p:sp>
        <p:nvSpPr>
          <p:cNvPr id="6" name="Rectangle 5">
            <a:hlinkClick r:id="rId3" action="ppaction://hlinksldjump"/>
            <a:extLst>
              <a:ext uri="{FF2B5EF4-FFF2-40B4-BE49-F238E27FC236}">
                <a16:creationId xmlns:a16="http://schemas.microsoft.com/office/drawing/2014/main" id="{2E088CB2-F235-4FD5-B8B2-387B64D0A926}"/>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8" name="Picture 7">
            <a:extLst>
              <a:ext uri="{FF2B5EF4-FFF2-40B4-BE49-F238E27FC236}">
                <a16:creationId xmlns:a16="http://schemas.microsoft.com/office/drawing/2014/main" id="{57CCFED4-D097-01A0-9659-1106A2AFAB3B}"/>
              </a:ext>
            </a:extLst>
          </p:cNvPr>
          <p:cNvPicPr>
            <a:picLocks noChangeAspect="1"/>
          </p:cNvPicPr>
          <p:nvPr/>
        </p:nvPicPr>
        <p:blipFill>
          <a:blip r:embed="rId4"/>
          <a:stretch>
            <a:fillRect/>
          </a:stretch>
        </p:blipFill>
        <p:spPr>
          <a:xfrm>
            <a:off x="4423572" y="1564300"/>
            <a:ext cx="6276219" cy="4261466"/>
          </a:xfrm>
          <a:prstGeom prst="rect">
            <a:avLst/>
          </a:prstGeom>
        </p:spPr>
      </p:pic>
    </p:spTree>
    <p:extLst>
      <p:ext uri="{BB962C8B-B14F-4D97-AF65-F5344CB8AC3E}">
        <p14:creationId xmlns:p14="http://schemas.microsoft.com/office/powerpoint/2010/main" val="144777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b="1"/>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6"/>
            <a:ext cx="10515600" cy="840942"/>
          </a:xfrm>
        </p:spPr>
        <p:txBody>
          <a:bodyPr>
            <a:normAutofit fontScale="77500" lnSpcReduction="20000"/>
          </a:bodyPr>
          <a:lstStyle/>
          <a:p>
            <a:r>
              <a:rPr lang="en-US"/>
              <a:t>If you are not able to locate a screen, select the magnifying glass in the upper right corner of any screen and begin typing the screen name. This search feature will display all options with your entry. This only works if you know a portion of the screen name.</a:t>
            </a:r>
          </a:p>
        </p:txBody>
      </p:sp>
      <p:sp>
        <p:nvSpPr>
          <p:cNvPr id="7" name="Rectangle 6">
            <a:hlinkClick r:id="rId3" action="ppaction://hlinksldjump"/>
            <a:extLst>
              <a:ext uri="{FF2B5EF4-FFF2-40B4-BE49-F238E27FC236}">
                <a16:creationId xmlns:a16="http://schemas.microsoft.com/office/drawing/2014/main" id="{014E2956-B744-4BFD-9157-697EAC6D0CE5}"/>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8" name="Picture 7">
            <a:extLst>
              <a:ext uri="{FF2B5EF4-FFF2-40B4-BE49-F238E27FC236}">
                <a16:creationId xmlns:a16="http://schemas.microsoft.com/office/drawing/2014/main" id="{2F70F1AC-8E22-3838-1A48-041B395AEBF6}"/>
              </a:ext>
            </a:extLst>
          </p:cNvPr>
          <p:cNvPicPr>
            <a:picLocks noChangeAspect="1"/>
          </p:cNvPicPr>
          <p:nvPr/>
        </p:nvPicPr>
        <p:blipFill>
          <a:blip r:embed="rId4"/>
          <a:stretch>
            <a:fillRect/>
          </a:stretch>
        </p:blipFill>
        <p:spPr>
          <a:xfrm>
            <a:off x="4234095" y="3429000"/>
            <a:ext cx="3723809" cy="1485714"/>
          </a:xfrm>
          <a:prstGeom prst="rect">
            <a:avLst/>
          </a:prstGeom>
        </p:spPr>
      </p:pic>
    </p:spTree>
    <p:extLst>
      <p:ext uri="{BB962C8B-B14F-4D97-AF65-F5344CB8AC3E}">
        <p14:creationId xmlns:p14="http://schemas.microsoft.com/office/powerpoint/2010/main" val="3309668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6"/>
            <a:ext cx="10515600" cy="840942"/>
          </a:xfrm>
        </p:spPr>
        <p:txBody>
          <a:bodyPr>
            <a:normAutofit lnSpcReduction="10000"/>
          </a:bodyPr>
          <a:lstStyle/>
          <a:p>
            <a:r>
              <a:rPr lang="en-US"/>
              <a:t>In this example, “location” was entered and all screens with the word “location” in them are displayed. </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8" name="Picture 7">
            <a:extLst>
              <a:ext uri="{FF2B5EF4-FFF2-40B4-BE49-F238E27FC236}">
                <a16:creationId xmlns:a16="http://schemas.microsoft.com/office/drawing/2014/main" id="{798C3047-5146-0145-E06C-D9E9F68ABB71}"/>
              </a:ext>
            </a:extLst>
          </p:cNvPr>
          <p:cNvPicPr>
            <a:picLocks noChangeAspect="1"/>
          </p:cNvPicPr>
          <p:nvPr/>
        </p:nvPicPr>
        <p:blipFill>
          <a:blip r:embed="rId4"/>
          <a:stretch>
            <a:fillRect/>
          </a:stretch>
        </p:blipFill>
        <p:spPr>
          <a:xfrm>
            <a:off x="3640837" y="2666568"/>
            <a:ext cx="4910325" cy="3036648"/>
          </a:xfrm>
          <a:prstGeom prst="rect">
            <a:avLst/>
          </a:prstGeom>
        </p:spPr>
      </p:pic>
    </p:spTree>
    <p:extLst>
      <p:ext uri="{BB962C8B-B14F-4D97-AF65-F5344CB8AC3E}">
        <p14:creationId xmlns:p14="http://schemas.microsoft.com/office/powerpoint/2010/main" val="1358102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6"/>
            <a:ext cx="10515600" cy="840942"/>
          </a:xfrm>
        </p:spPr>
        <p:txBody>
          <a:bodyPr>
            <a:normAutofit lnSpcReduction="10000"/>
          </a:bodyPr>
          <a:lstStyle/>
          <a:p>
            <a:r>
              <a:rPr lang="en-US"/>
              <a:t>To retrieve a previously opened screen, click the desired tab located at the top of the screen.</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9104CBBF-BD8A-B79B-7D69-797F1C5BFE6D}"/>
              </a:ext>
            </a:extLst>
          </p:cNvPr>
          <p:cNvPicPr>
            <a:picLocks noChangeAspect="1"/>
          </p:cNvPicPr>
          <p:nvPr/>
        </p:nvPicPr>
        <p:blipFill>
          <a:blip r:embed="rId4"/>
          <a:stretch>
            <a:fillRect/>
          </a:stretch>
        </p:blipFill>
        <p:spPr>
          <a:xfrm>
            <a:off x="1274974" y="2691962"/>
            <a:ext cx="9642051" cy="2998941"/>
          </a:xfrm>
          <a:prstGeom prst="rect">
            <a:avLst/>
          </a:prstGeom>
        </p:spPr>
      </p:pic>
    </p:spTree>
    <p:extLst>
      <p:ext uri="{BB962C8B-B14F-4D97-AF65-F5344CB8AC3E}">
        <p14:creationId xmlns:p14="http://schemas.microsoft.com/office/powerpoint/2010/main" val="1093757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6"/>
            <a:ext cx="10515600" cy="840942"/>
          </a:xfrm>
        </p:spPr>
        <p:txBody>
          <a:bodyPr>
            <a:normAutofit fontScale="85000" lnSpcReduction="10000"/>
          </a:bodyPr>
          <a:lstStyle/>
          <a:p>
            <a:r>
              <a:rPr lang="en-US"/>
              <a:t>Note: the orange corner and star on “Location Centric Nominations”</a:t>
            </a:r>
          </a:p>
          <a:p>
            <a:pPr lvl="1"/>
            <a:r>
              <a:rPr lang="en-US"/>
              <a:t>This mark indicates a tab that has been modified but changes have not been submitted</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8" name="Picture 7">
            <a:extLst>
              <a:ext uri="{FF2B5EF4-FFF2-40B4-BE49-F238E27FC236}">
                <a16:creationId xmlns:a16="http://schemas.microsoft.com/office/drawing/2014/main" id="{99CCB4EF-5669-7E13-D97A-BA284EBFA047}"/>
              </a:ext>
            </a:extLst>
          </p:cNvPr>
          <p:cNvPicPr>
            <a:picLocks noChangeAspect="1"/>
          </p:cNvPicPr>
          <p:nvPr/>
        </p:nvPicPr>
        <p:blipFill>
          <a:blip r:embed="rId4"/>
          <a:stretch>
            <a:fillRect/>
          </a:stretch>
        </p:blipFill>
        <p:spPr>
          <a:xfrm>
            <a:off x="1043619" y="2620004"/>
            <a:ext cx="10104762" cy="3142857"/>
          </a:xfrm>
          <a:prstGeom prst="rect">
            <a:avLst/>
          </a:prstGeom>
        </p:spPr>
      </p:pic>
    </p:spTree>
    <p:extLst>
      <p:ext uri="{BB962C8B-B14F-4D97-AF65-F5344CB8AC3E}">
        <p14:creationId xmlns:p14="http://schemas.microsoft.com/office/powerpoint/2010/main" val="3668263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6"/>
            <a:ext cx="10515600" cy="1040122"/>
          </a:xfrm>
        </p:spPr>
        <p:txBody>
          <a:bodyPr>
            <a:normAutofit fontScale="92500" lnSpcReduction="20000"/>
          </a:bodyPr>
          <a:lstStyle/>
          <a:p>
            <a:r>
              <a:rPr lang="en-US"/>
              <a:t>To close screens </a:t>
            </a:r>
          </a:p>
          <a:p>
            <a:pPr lvl="1"/>
            <a:r>
              <a:rPr lang="en-US"/>
              <a:t>Select the “X” next to the tab you wish to close</a:t>
            </a:r>
          </a:p>
          <a:p>
            <a:pPr lvl="1"/>
            <a:r>
              <a:rPr lang="en-US"/>
              <a:t>Right click and select the provided option that suites your needs</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8" name="Picture 7">
            <a:extLst>
              <a:ext uri="{FF2B5EF4-FFF2-40B4-BE49-F238E27FC236}">
                <a16:creationId xmlns:a16="http://schemas.microsoft.com/office/drawing/2014/main" id="{6C6ED027-CC2B-EF7F-DFF2-E3420C093C62}"/>
              </a:ext>
            </a:extLst>
          </p:cNvPr>
          <p:cNvPicPr>
            <a:picLocks noChangeAspect="1"/>
          </p:cNvPicPr>
          <p:nvPr/>
        </p:nvPicPr>
        <p:blipFill>
          <a:blip r:embed="rId4"/>
          <a:stretch>
            <a:fillRect/>
          </a:stretch>
        </p:blipFill>
        <p:spPr>
          <a:xfrm>
            <a:off x="1357905" y="3205375"/>
            <a:ext cx="9476190" cy="1800000"/>
          </a:xfrm>
          <a:prstGeom prst="rect">
            <a:avLst/>
          </a:prstGeom>
        </p:spPr>
      </p:pic>
    </p:spTree>
    <p:extLst>
      <p:ext uri="{BB962C8B-B14F-4D97-AF65-F5344CB8AC3E}">
        <p14:creationId xmlns:p14="http://schemas.microsoft.com/office/powerpoint/2010/main" val="786985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5"/>
            <a:ext cx="7893676" cy="2166825"/>
          </a:xfrm>
        </p:spPr>
        <p:txBody>
          <a:bodyPr>
            <a:normAutofit/>
          </a:bodyPr>
          <a:lstStyle/>
          <a:p>
            <a:r>
              <a:rPr lang="en-US"/>
              <a:t>In any screen that displays the filter icon on a field, the user can select this icon to apply a filter to the entire grid of data</a:t>
            </a:r>
          </a:p>
          <a:p>
            <a:r>
              <a:rPr lang="en-US"/>
              <a:t>Enter an appropriate value in the top line, then select Filter</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22DB241F-6508-2F1F-58BD-F1F2C21CDA2F}"/>
              </a:ext>
            </a:extLst>
          </p:cNvPr>
          <p:cNvPicPr>
            <a:picLocks noChangeAspect="1"/>
          </p:cNvPicPr>
          <p:nvPr/>
        </p:nvPicPr>
        <p:blipFill>
          <a:blip r:embed="rId4"/>
          <a:stretch>
            <a:fillRect/>
          </a:stretch>
        </p:blipFill>
        <p:spPr>
          <a:xfrm>
            <a:off x="8595098" y="1998930"/>
            <a:ext cx="3151333" cy="2686192"/>
          </a:xfrm>
          <a:prstGeom prst="rect">
            <a:avLst/>
          </a:prstGeom>
        </p:spPr>
      </p:pic>
    </p:spTree>
    <p:extLst>
      <p:ext uri="{BB962C8B-B14F-4D97-AF65-F5344CB8AC3E}">
        <p14:creationId xmlns:p14="http://schemas.microsoft.com/office/powerpoint/2010/main" val="2631609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5"/>
            <a:ext cx="7893676" cy="1149223"/>
          </a:xfrm>
        </p:spPr>
        <p:txBody>
          <a:bodyPr>
            <a:normAutofit fontScale="92500" lnSpcReduction="20000"/>
          </a:bodyPr>
          <a:lstStyle/>
          <a:p>
            <a:r>
              <a:rPr lang="en-US" dirty="0"/>
              <a:t>Confirmation Response where a filter has been applied on the Svc Req Name.</a:t>
            </a:r>
          </a:p>
          <a:p>
            <a:r>
              <a:rPr lang="en-US" dirty="0"/>
              <a:t>The filter icon has an “x” on it.</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9" name="Picture 8">
            <a:extLst>
              <a:ext uri="{FF2B5EF4-FFF2-40B4-BE49-F238E27FC236}">
                <a16:creationId xmlns:a16="http://schemas.microsoft.com/office/drawing/2014/main" id="{920037F4-CAC5-75F1-DEC3-8B0B38A095A1}"/>
              </a:ext>
            </a:extLst>
          </p:cNvPr>
          <p:cNvPicPr>
            <a:picLocks noChangeAspect="1"/>
          </p:cNvPicPr>
          <p:nvPr/>
        </p:nvPicPr>
        <p:blipFill>
          <a:blip r:embed="rId4"/>
          <a:stretch>
            <a:fillRect/>
          </a:stretch>
        </p:blipFill>
        <p:spPr>
          <a:xfrm>
            <a:off x="719279" y="3586610"/>
            <a:ext cx="10753442" cy="1149223"/>
          </a:xfrm>
          <a:prstGeom prst="rect">
            <a:avLst/>
          </a:prstGeom>
        </p:spPr>
      </p:pic>
    </p:spTree>
    <p:extLst>
      <p:ext uri="{BB962C8B-B14F-4D97-AF65-F5344CB8AC3E}">
        <p14:creationId xmlns:p14="http://schemas.microsoft.com/office/powerpoint/2010/main" val="206551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5"/>
            <a:ext cx="5062728" cy="2051431"/>
          </a:xfrm>
        </p:spPr>
        <p:txBody>
          <a:bodyPr>
            <a:normAutofit fontScale="92500" lnSpcReduction="20000"/>
          </a:bodyPr>
          <a:lstStyle/>
          <a:p>
            <a:r>
              <a:rPr lang="en-US"/>
              <a:t>Filters will stay with grid if you change header information on the grid</a:t>
            </a:r>
          </a:p>
          <a:p>
            <a:r>
              <a:rPr lang="en-US"/>
              <a:t>To remove the filters, select the Filter box (Grid Menu), select Actions then clear filters</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D8D47C78-3AEA-1CEE-BB5D-B5AD86B636BF}"/>
              </a:ext>
            </a:extLst>
          </p:cNvPr>
          <p:cNvPicPr>
            <a:picLocks noChangeAspect="1"/>
          </p:cNvPicPr>
          <p:nvPr/>
        </p:nvPicPr>
        <p:blipFill>
          <a:blip r:embed="rId4"/>
          <a:stretch>
            <a:fillRect/>
          </a:stretch>
        </p:blipFill>
        <p:spPr>
          <a:xfrm>
            <a:off x="5900928" y="2085995"/>
            <a:ext cx="5900926" cy="2166466"/>
          </a:xfrm>
          <a:prstGeom prst="rect">
            <a:avLst/>
          </a:prstGeom>
        </p:spPr>
      </p:pic>
    </p:spTree>
    <p:extLst>
      <p:ext uri="{BB962C8B-B14F-4D97-AF65-F5344CB8AC3E}">
        <p14:creationId xmlns:p14="http://schemas.microsoft.com/office/powerpoint/2010/main" val="3509397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34FFAC7-4926-46D6-8160-485AF6988F3C}" type="slidenum">
              <a:rPr lang="en-US" altLang="en-US" smtClean="0"/>
              <a:pPr/>
              <a:t>39</a:t>
            </a:fld>
            <a:endParaRPr lang="en-US" altLang="en-US"/>
          </a:p>
        </p:txBody>
      </p:sp>
      <p:sp>
        <p:nvSpPr>
          <p:cNvPr id="14" name="Content Placeholder 6"/>
          <p:cNvSpPr>
            <a:spLocks noGrp="1"/>
          </p:cNvSpPr>
          <p:nvPr>
            <p:ph idx="1"/>
          </p:nvPr>
        </p:nvSpPr>
        <p:spPr>
          <a:xfrm>
            <a:off x="2609418" y="1161419"/>
            <a:ext cx="7389292" cy="4918759"/>
          </a:xfrm>
        </p:spPr>
        <p:txBody>
          <a:bodyPr/>
          <a:lstStyle/>
          <a:p>
            <a:r>
              <a:rPr lang="en-US" sz="2200"/>
              <a:t>Alerts appear in the top right hand corner</a:t>
            </a:r>
          </a:p>
          <a:p>
            <a:endParaRPr lang="en-US" sz="2200"/>
          </a:p>
          <a:p>
            <a:endParaRPr lang="en-US" sz="2200"/>
          </a:p>
          <a:p>
            <a:endParaRPr lang="en-US" sz="2200"/>
          </a:p>
          <a:p>
            <a:endParaRPr lang="en-US" sz="2200"/>
          </a:p>
          <a:p>
            <a:endParaRPr lang="en-US" sz="2200"/>
          </a:p>
          <a:p>
            <a:r>
              <a:rPr lang="en-US" sz="2200"/>
              <a:t>To dismiss the alert, select the ‘Dismiss All’ button</a:t>
            </a:r>
          </a:p>
          <a:p>
            <a:r>
              <a:rPr lang="en-US" sz="2200"/>
              <a:t>To view further information / other messages, select ‘View Details’</a:t>
            </a:r>
          </a:p>
          <a:p>
            <a:pPr marL="0" indent="0">
              <a:buNone/>
            </a:pPr>
            <a:endParaRPr lang="en-US" sz="2200"/>
          </a:p>
        </p:txBody>
      </p:sp>
      <p:sp>
        <p:nvSpPr>
          <p:cNvPr id="10" name="Title 1">
            <a:extLst>
              <a:ext uri="{FF2B5EF4-FFF2-40B4-BE49-F238E27FC236}">
                <a16:creationId xmlns:a16="http://schemas.microsoft.com/office/drawing/2014/main" id="{243727B0-3923-8959-7E19-247D3B6C3FFB}"/>
              </a:ext>
            </a:extLst>
          </p:cNvPr>
          <p:cNvSpPr txBox="1">
            <a:spLocks/>
          </p:cNvSpPr>
          <p:nvPr/>
        </p:nvSpPr>
        <p:spPr>
          <a:xfrm>
            <a:off x="484632" y="301763"/>
            <a:ext cx="10515600" cy="840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Miscellaneous - Alerts</a:t>
            </a:r>
          </a:p>
        </p:txBody>
      </p:sp>
      <p:pic>
        <p:nvPicPr>
          <p:cNvPr id="6" name="Picture 5">
            <a:extLst>
              <a:ext uri="{FF2B5EF4-FFF2-40B4-BE49-F238E27FC236}">
                <a16:creationId xmlns:a16="http://schemas.microsoft.com/office/drawing/2014/main" id="{1F8BD8B1-32EE-56BB-454B-997FEE342B5C}"/>
              </a:ext>
            </a:extLst>
          </p:cNvPr>
          <p:cNvPicPr>
            <a:picLocks noChangeAspect="1"/>
          </p:cNvPicPr>
          <p:nvPr/>
        </p:nvPicPr>
        <p:blipFill>
          <a:blip r:embed="rId3"/>
          <a:stretch>
            <a:fillRect/>
          </a:stretch>
        </p:blipFill>
        <p:spPr>
          <a:xfrm>
            <a:off x="6852613" y="1564685"/>
            <a:ext cx="2938034" cy="1958689"/>
          </a:xfrm>
          <a:prstGeom prst="rect">
            <a:avLst/>
          </a:prstGeom>
        </p:spPr>
      </p:pic>
      <p:pic>
        <p:nvPicPr>
          <p:cNvPr id="8" name="Picture 7">
            <a:extLst>
              <a:ext uri="{FF2B5EF4-FFF2-40B4-BE49-F238E27FC236}">
                <a16:creationId xmlns:a16="http://schemas.microsoft.com/office/drawing/2014/main" id="{D9939E13-BF8B-0EB4-270D-8F9319B22807}"/>
              </a:ext>
            </a:extLst>
          </p:cNvPr>
          <p:cNvPicPr>
            <a:picLocks noChangeAspect="1"/>
          </p:cNvPicPr>
          <p:nvPr/>
        </p:nvPicPr>
        <p:blipFill>
          <a:blip r:embed="rId4"/>
          <a:stretch>
            <a:fillRect/>
          </a:stretch>
        </p:blipFill>
        <p:spPr>
          <a:xfrm>
            <a:off x="741685" y="4981041"/>
            <a:ext cx="11124758" cy="1431079"/>
          </a:xfrm>
          <a:prstGeom prst="rect">
            <a:avLst/>
          </a:prstGeom>
        </p:spPr>
      </p:pic>
    </p:spTree>
    <p:extLst>
      <p:ext uri="{BB962C8B-B14F-4D97-AF65-F5344CB8AC3E}">
        <p14:creationId xmlns:p14="http://schemas.microsoft.com/office/powerpoint/2010/main" val="346139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Navigation</a:t>
            </a:r>
          </a:p>
        </p:txBody>
      </p:sp>
      <p:sp>
        <p:nvSpPr>
          <p:cNvPr id="4" name="Content Placeholder 3">
            <a:extLst>
              <a:ext uri="{FF2B5EF4-FFF2-40B4-BE49-F238E27FC236}">
                <a16:creationId xmlns:a16="http://schemas.microsoft.com/office/drawing/2014/main" id="{C14E79CA-F009-4D5E-B598-3B050434EE5D}"/>
              </a:ext>
            </a:extLst>
          </p:cNvPr>
          <p:cNvSpPr>
            <a:spLocks noGrp="1"/>
          </p:cNvSpPr>
          <p:nvPr>
            <p:ph idx="1"/>
          </p:nvPr>
        </p:nvSpPr>
        <p:spPr>
          <a:xfrm>
            <a:off x="838201" y="1825625"/>
            <a:ext cx="5012362" cy="1319911"/>
          </a:xfrm>
        </p:spPr>
        <p:txBody>
          <a:bodyPr vert="horz" lIns="91440" tIns="45720" rIns="91440" bIns="45720" rtlCol="0" anchor="t">
            <a:normAutofit/>
          </a:bodyPr>
          <a:lstStyle/>
          <a:p>
            <a:pPr lvl="1"/>
            <a:r>
              <a:rPr lang="en-US"/>
              <a:t>Tallgrass QPTM PRD is the new Web based application</a:t>
            </a:r>
            <a:endParaRPr lang="en-US">
              <a:cs typeface="Calibri" panose="020F0502020204030204"/>
            </a:endParaRPr>
          </a:p>
        </p:txBody>
      </p:sp>
      <p:sp>
        <p:nvSpPr>
          <p:cNvPr id="6" name="Rectangle 5">
            <a:hlinkClick r:id="rId3" action="ppaction://hlinksldjump"/>
            <a:extLst>
              <a:ext uri="{FF2B5EF4-FFF2-40B4-BE49-F238E27FC236}">
                <a16:creationId xmlns:a16="http://schemas.microsoft.com/office/drawing/2014/main" id="{174DE35D-ED95-45D4-AB31-EB35B1D69371}"/>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DF7FCB7D-47C6-FD6A-A517-5632DFC06F8C}"/>
              </a:ext>
            </a:extLst>
          </p:cNvPr>
          <p:cNvPicPr>
            <a:picLocks noChangeAspect="1"/>
          </p:cNvPicPr>
          <p:nvPr/>
        </p:nvPicPr>
        <p:blipFill>
          <a:blip r:embed="rId4"/>
          <a:stretch>
            <a:fillRect/>
          </a:stretch>
        </p:blipFill>
        <p:spPr>
          <a:xfrm>
            <a:off x="5850562" y="1891367"/>
            <a:ext cx="5503238" cy="1958609"/>
          </a:xfrm>
          <a:prstGeom prst="rect">
            <a:avLst/>
          </a:prstGeom>
        </p:spPr>
      </p:pic>
    </p:spTree>
    <p:extLst>
      <p:ext uri="{BB962C8B-B14F-4D97-AF65-F5344CB8AC3E}">
        <p14:creationId xmlns:p14="http://schemas.microsoft.com/office/powerpoint/2010/main" val="3934147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5"/>
            <a:ext cx="5062728" cy="3392551"/>
          </a:xfrm>
        </p:spPr>
        <p:txBody>
          <a:bodyPr>
            <a:normAutofit lnSpcReduction="10000"/>
          </a:bodyPr>
          <a:lstStyle/>
          <a:p>
            <a:r>
              <a:rPr lang="en-US"/>
              <a:t>Users can sort the grid by clicking on a field once to sort in ascending order, twice for descending and a third time to remove the sort</a:t>
            </a:r>
          </a:p>
          <a:p>
            <a:r>
              <a:rPr lang="en-US"/>
              <a:t>The first sort applied to grid will have first priority so you may need to remove the first sort before applying another one</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8" name="Picture 7">
            <a:extLst>
              <a:ext uri="{FF2B5EF4-FFF2-40B4-BE49-F238E27FC236}">
                <a16:creationId xmlns:a16="http://schemas.microsoft.com/office/drawing/2014/main" id="{6C3544EF-0912-1836-B3F2-416CED77F445}"/>
              </a:ext>
            </a:extLst>
          </p:cNvPr>
          <p:cNvPicPr>
            <a:picLocks noChangeAspect="1"/>
          </p:cNvPicPr>
          <p:nvPr/>
        </p:nvPicPr>
        <p:blipFill>
          <a:blip r:embed="rId4"/>
          <a:stretch>
            <a:fillRect/>
          </a:stretch>
        </p:blipFill>
        <p:spPr>
          <a:xfrm>
            <a:off x="6739128" y="1566504"/>
            <a:ext cx="2847932" cy="3364738"/>
          </a:xfrm>
          <a:prstGeom prst="rect">
            <a:avLst/>
          </a:prstGeom>
        </p:spPr>
      </p:pic>
    </p:spTree>
    <p:extLst>
      <p:ext uri="{BB962C8B-B14F-4D97-AF65-F5344CB8AC3E}">
        <p14:creationId xmlns:p14="http://schemas.microsoft.com/office/powerpoint/2010/main" val="2075097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6"/>
            <a:ext cx="8602014" cy="1181525"/>
          </a:xfrm>
        </p:spPr>
        <p:txBody>
          <a:bodyPr>
            <a:normAutofit lnSpcReduction="10000"/>
          </a:bodyPr>
          <a:lstStyle/>
          <a:p>
            <a:r>
              <a:rPr lang="en-US"/>
              <a:t>Users can hide or show any column, by selecting the Gear (Grid Menu) located in the top right of the screen, then Show/Hide Columns</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8" name="Picture 7">
            <a:extLst>
              <a:ext uri="{FF2B5EF4-FFF2-40B4-BE49-F238E27FC236}">
                <a16:creationId xmlns:a16="http://schemas.microsoft.com/office/drawing/2014/main" id="{97AC05FD-9186-BA7A-2D05-27BA2E60801D}"/>
              </a:ext>
            </a:extLst>
          </p:cNvPr>
          <p:cNvPicPr>
            <a:picLocks noChangeAspect="1"/>
          </p:cNvPicPr>
          <p:nvPr/>
        </p:nvPicPr>
        <p:blipFill>
          <a:blip r:embed="rId4"/>
          <a:stretch>
            <a:fillRect/>
          </a:stretch>
        </p:blipFill>
        <p:spPr>
          <a:xfrm>
            <a:off x="4436014" y="3429000"/>
            <a:ext cx="3319972" cy="1058159"/>
          </a:xfrm>
          <a:prstGeom prst="rect">
            <a:avLst/>
          </a:prstGeom>
        </p:spPr>
      </p:pic>
    </p:spTree>
    <p:extLst>
      <p:ext uri="{BB962C8B-B14F-4D97-AF65-F5344CB8AC3E}">
        <p14:creationId xmlns:p14="http://schemas.microsoft.com/office/powerpoint/2010/main" val="1937634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199" y="1825626"/>
            <a:ext cx="9258837" cy="2308492"/>
          </a:xfrm>
        </p:spPr>
        <p:txBody>
          <a:bodyPr>
            <a:normAutofit fontScale="92500"/>
          </a:bodyPr>
          <a:lstStyle/>
          <a:p>
            <a:r>
              <a:rPr lang="en-US"/>
              <a:t>Users can also change the sequence of fields by selecting the field and then dragging it to the desired location in the grid.</a:t>
            </a:r>
          </a:p>
          <a:p>
            <a:r>
              <a:rPr lang="en-US"/>
              <a:t>When altering the display of a grid, only have one copy of that screen open, make the modifications, then close the screen.</a:t>
            </a:r>
          </a:p>
          <a:p>
            <a:r>
              <a:rPr lang="en-US"/>
              <a:t>Next time the screen is opened, changes should be present.</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spTree>
    <p:extLst>
      <p:ext uri="{BB962C8B-B14F-4D97-AF65-F5344CB8AC3E}">
        <p14:creationId xmlns:p14="http://schemas.microsoft.com/office/powerpoint/2010/main" val="2218985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199" y="1825626"/>
            <a:ext cx="9258837" cy="2063622"/>
          </a:xfrm>
        </p:spPr>
        <p:txBody>
          <a:bodyPr>
            <a:normAutofit/>
          </a:bodyPr>
          <a:lstStyle/>
          <a:p>
            <a:r>
              <a:rPr lang="en-US"/>
              <a:t>Being a web based system, it does not matter if you use multiple browsers. A screen in Edge will contain the same information as Chrome so you may need to open multiple copies of the same screen to display different sets of data.</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spTree>
    <p:extLst>
      <p:ext uri="{BB962C8B-B14F-4D97-AF65-F5344CB8AC3E}">
        <p14:creationId xmlns:p14="http://schemas.microsoft.com/office/powerpoint/2010/main" val="1671420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199" y="1825626"/>
            <a:ext cx="9258837" cy="1454022"/>
          </a:xfrm>
        </p:spPr>
        <p:txBody>
          <a:bodyPr>
            <a:normAutofit/>
          </a:bodyPr>
          <a:lstStyle/>
          <a:p>
            <a:r>
              <a:rPr lang="en-US"/>
              <a:t>If you wish to open multiple instances of the application, either right click on the dashboard and open in a new tab or select your application again from the home page</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spTree>
    <p:extLst>
      <p:ext uri="{BB962C8B-B14F-4D97-AF65-F5344CB8AC3E}">
        <p14:creationId xmlns:p14="http://schemas.microsoft.com/office/powerpoint/2010/main" val="2843816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199" y="1825626"/>
            <a:ext cx="9258837" cy="1454022"/>
          </a:xfrm>
        </p:spPr>
        <p:txBody>
          <a:bodyPr>
            <a:normAutofit lnSpcReduction="10000"/>
          </a:bodyPr>
          <a:lstStyle/>
          <a:p>
            <a:r>
              <a:rPr lang="en-US"/>
              <a:t>Contact information</a:t>
            </a:r>
          </a:p>
          <a:p>
            <a:r>
              <a:rPr lang="en-US"/>
              <a:t>Scheduling hotline – 303-763-2906</a:t>
            </a:r>
          </a:p>
          <a:p>
            <a:r>
              <a:rPr lang="en-US"/>
              <a:t>Scheduling email - TGSced@tallgrassenergylp.com</a:t>
            </a:r>
          </a:p>
        </p:txBody>
      </p:sp>
      <p:sp>
        <p:nvSpPr>
          <p:cNvPr id="6" name="Rectangle 5">
            <a:hlinkClick r:id="rId3"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spTree>
    <p:extLst>
      <p:ext uri="{BB962C8B-B14F-4D97-AF65-F5344CB8AC3E}">
        <p14:creationId xmlns:p14="http://schemas.microsoft.com/office/powerpoint/2010/main" val="179075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Miscellaneous</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199" y="1825626"/>
            <a:ext cx="9258837" cy="539622"/>
          </a:xfrm>
        </p:spPr>
        <p:txBody>
          <a:bodyPr>
            <a:normAutofit/>
          </a:bodyPr>
          <a:lstStyle/>
          <a:p>
            <a:r>
              <a:rPr lang="en-US"/>
              <a:t>Training presentation on EBB</a:t>
            </a:r>
          </a:p>
        </p:txBody>
      </p:sp>
      <p:sp>
        <p:nvSpPr>
          <p:cNvPr id="6" name="Rectangle 5">
            <a:hlinkClick r:id="rId4" action="ppaction://hlinksldjump"/>
            <a:extLst>
              <a:ext uri="{FF2B5EF4-FFF2-40B4-BE49-F238E27FC236}">
                <a16:creationId xmlns:a16="http://schemas.microsoft.com/office/drawing/2014/main" id="{CA47388B-4F8B-4EED-97D4-B2E796FCF9AE}"/>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7" name="Picture 6">
            <a:extLst>
              <a:ext uri="{FF2B5EF4-FFF2-40B4-BE49-F238E27FC236}">
                <a16:creationId xmlns:a16="http://schemas.microsoft.com/office/drawing/2014/main" id="{9E0E6D3B-8907-F323-01A9-EC5AFDF6600F}"/>
              </a:ext>
            </a:extLst>
          </p:cNvPr>
          <p:cNvPicPr>
            <a:picLocks noChangeAspect="1"/>
          </p:cNvPicPr>
          <p:nvPr/>
        </p:nvPicPr>
        <p:blipFill>
          <a:blip r:embed="rId5"/>
          <a:stretch>
            <a:fillRect/>
          </a:stretch>
        </p:blipFill>
        <p:spPr>
          <a:xfrm>
            <a:off x="1328928" y="2273301"/>
            <a:ext cx="7485888" cy="3566667"/>
          </a:xfrm>
          <a:prstGeom prst="rect">
            <a:avLst/>
          </a:prstGeom>
        </p:spPr>
      </p:pic>
    </p:spTree>
    <p:extLst>
      <p:ext uri="{BB962C8B-B14F-4D97-AF65-F5344CB8AC3E}">
        <p14:creationId xmlns:p14="http://schemas.microsoft.com/office/powerpoint/2010/main" val="696227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field of wheat&#10;&#10;Description automatically generated with low confidence">
            <a:extLst>
              <a:ext uri="{FF2B5EF4-FFF2-40B4-BE49-F238E27FC236}">
                <a16:creationId xmlns:a16="http://schemas.microsoft.com/office/drawing/2014/main" id="{4E2808C2-F9FD-41A3-BB86-498E9D8BF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8FC5DC04-0919-4EE9-A754-63DE191D5256}"/>
              </a:ext>
            </a:extLst>
          </p:cNvPr>
          <p:cNvSpPr>
            <a:spLocks noGrp="1"/>
          </p:cNvSpPr>
          <p:nvPr>
            <p:ph type="title"/>
          </p:nvPr>
        </p:nvSpPr>
        <p:spPr>
          <a:xfrm>
            <a:off x="838200" y="5261866"/>
            <a:ext cx="10515600" cy="1325563"/>
          </a:xfrm>
        </p:spPr>
        <p:txBody>
          <a:bodyPr/>
          <a:lstStyle/>
          <a:p>
            <a:r>
              <a:rPr lang="en-US"/>
              <a:t>Scheduling – External Training</a:t>
            </a:r>
          </a:p>
        </p:txBody>
      </p:sp>
      <p:sp>
        <p:nvSpPr>
          <p:cNvPr id="4" name="Title 1">
            <a:extLst>
              <a:ext uri="{FF2B5EF4-FFF2-40B4-BE49-F238E27FC236}">
                <a16:creationId xmlns:a16="http://schemas.microsoft.com/office/drawing/2014/main" id="{2D584631-B547-8188-C1BE-C76A3AB1856C}"/>
              </a:ext>
            </a:extLst>
          </p:cNvPr>
          <p:cNvSpPr txBox="1">
            <a:spLocks/>
          </p:cNvSpPr>
          <p:nvPr/>
        </p:nvSpPr>
        <p:spPr>
          <a:xfrm>
            <a:off x="4422648" y="2678545"/>
            <a:ext cx="3160776" cy="840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t>Questions</a:t>
            </a:r>
          </a:p>
        </p:txBody>
      </p:sp>
    </p:spTree>
    <p:extLst>
      <p:ext uri="{BB962C8B-B14F-4D97-AF65-F5344CB8AC3E}">
        <p14:creationId xmlns:p14="http://schemas.microsoft.com/office/powerpoint/2010/main" val="330585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Tallgrass QPTM PRD</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5"/>
            <a:ext cx="6333594" cy="3792855"/>
          </a:xfrm>
        </p:spPr>
        <p:txBody>
          <a:bodyPr>
            <a:normAutofit fontScale="92500" lnSpcReduction="20000"/>
          </a:bodyPr>
          <a:lstStyle/>
          <a:p>
            <a:r>
              <a:rPr lang="en-US"/>
              <a:t>Initial screen is the Dashboard</a:t>
            </a:r>
          </a:p>
          <a:p>
            <a:r>
              <a:rPr lang="en-US"/>
              <a:t>Dashboard will consist of Widgets that have been defined for your user role for a particular TSP</a:t>
            </a:r>
          </a:p>
          <a:p>
            <a:r>
              <a:rPr lang="en-US"/>
              <a:t>Widgets may include items such as Nominations, Confirmations, quick links to other screens, </a:t>
            </a:r>
            <a:r>
              <a:rPr lang="en-US" err="1"/>
              <a:t>etc</a:t>
            </a:r>
            <a:endParaRPr lang="en-US"/>
          </a:p>
          <a:p>
            <a:r>
              <a:rPr lang="en-US"/>
              <a:t>The Dashboard allows user to set a default TSP. If the screen you are on does not display the TSP, the Dashboard TSP is the default.</a:t>
            </a:r>
          </a:p>
        </p:txBody>
      </p:sp>
      <p:sp>
        <p:nvSpPr>
          <p:cNvPr id="6" name="Rectangle 5">
            <a:hlinkClick r:id="rId3" action="ppaction://hlinksldjump"/>
            <a:extLst>
              <a:ext uri="{FF2B5EF4-FFF2-40B4-BE49-F238E27FC236}">
                <a16:creationId xmlns:a16="http://schemas.microsoft.com/office/drawing/2014/main" id="{1E769A82-5E52-4B25-9905-54556ED2E91B}"/>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9" name="Picture 8">
            <a:extLst>
              <a:ext uri="{FF2B5EF4-FFF2-40B4-BE49-F238E27FC236}">
                <a16:creationId xmlns:a16="http://schemas.microsoft.com/office/drawing/2014/main" id="{6C37A90E-195F-CE83-7A17-CBF537965A10}"/>
              </a:ext>
            </a:extLst>
          </p:cNvPr>
          <p:cNvPicPr>
            <a:picLocks noChangeAspect="1"/>
          </p:cNvPicPr>
          <p:nvPr/>
        </p:nvPicPr>
        <p:blipFill>
          <a:blip r:embed="rId4"/>
          <a:stretch>
            <a:fillRect/>
          </a:stretch>
        </p:blipFill>
        <p:spPr>
          <a:xfrm>
            <a:off x="7171794" y="2310321"/>
            <a:ext cx="4523134" cy="2459660"/>
          </a:xfrm>
          <a:prstGeom prst="rect">
            <a:avLst/>
          </a:prstGeom>
        </p:spPr>
      </p:pic>
      <p:cxnSp>
        <p:nvCxnSpPr>
          <p:cNvPr id="11" name="Straight Arrow Connector 10">
            <a:extLst>
              <a:ext uri="{FF2B5EF4-FFF2-40B4-BE49-F238E27FC236}">
                <a16:creationId xmlns:a16="http://schemas.microsoft.com/office/drawing/2014/main" id="{4BED5F5C-F0B9-3B09-CB70-D00A6402EDB6}"/>
              </a:ext>
            </a:extLst>
          </p:cNvPr>
          <p:cNvCxnSpPr>
            <a:cxnSpLocks/>
          </p:cNvCxnSpPr>
          <p:nvPr/>
        </p:nvCxnSpPr>
        <p:spPr>
          <a:xfrm flipH="1" flipV="1">
            <a:off x="9257122" y="3233394"/>
            <a:ext cx="320511" cy="678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DFBFC0-77C9-B8BB-F1A1-9D228602571F}"/>
              </a:ext>
            </a:extLst>
          </p:cNvPr>
          <p:cNvSpPr txBox="1"/>
          <p:nvPr/>
        </p:nvSpPr>
        <p:spPr>
          <a:xfrm>
            <a:off x="9257122" y="3981118"/>
            <a:ext cx="1279558" cy="307777"/>
          </a:xfrm>
          <a:prstGeom prst="rect">
            <a:avLst/>
          </a:prstGeom>
          <a:noFill/>
        </p:spPr>
        <p:txBody>
          <a:bodyPr wrap="square" rtlCol="0">
            <a:spAutoFit/>
          </a:bodyPr>
          <a:lstStyle/>
          <a:p>
            <a:r>
              <a:rPr lang="en-US" sz="1400"/>
              <a:t>TSP Selection</a:t>
            </a:r>
          </a:p>
        </p:txBody>
      </p:sp>
    </p:spTree>
    <p:extLst>
      <p:ext uri="{BB962C8B-B14F-4D97-AF65-F5344CB8AC3E}">
        <p14:creationId xmlns:p14="http://schemas.microsoft.com/office/powerpoint/2010/main" val="343056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418" y="63500"/>
            <a:ext cx="6566212" cy="1143000"/>
          </a:xfrm>
        </p:spPr>
        <p:txBody>
          <a:bodyPr/>
          <a:lstStyle/>
          <a:p>
            <a:r>
              <a:rPr lang="en-US"/>
              <a:t>Dashboard</a:t>
            </a:r>
          </a:p>
        </p:txBody>
      </p:sp>
      <p:sp>
        <p:nvSpPr>
          <p:cNvPr id="5" name="Slide Number Placeholder 4"/>
          <p:cNvSpPr>
            <a:spLocks noGrp="1"/>
          </p:cNvSpPr>
          <p:nvPr>
            <p:ph type="sldNum" sz="quarter" idx="11"/>
          </p:nvPr>
        </p:nvSpPr>
        <p:spPr/>
        <p:txBody>
          <a:bodyPr/>
          <a:lstStyle/>
          <a:p>
            <a:pPr>
              <a:defRPr/>
            </a:pPr>
            <a:fld id="{834FFAC7-4926-46D6-8160-485AF6988F3C}" type="slidenum">
              <a:rPr lang="en-US" altLang="en-US" smtClean="0"/>
              <a:pPr>
                <a:defRPr/>
              </a:pPr>
              <a:t>6</a:t>
            </a:fld>
            <a:endParaRPr lang="en-US" altLang="en-US"/>
          </a:p>
        </p:txBody>
      </p:sp>
      <p:pic>
        <p:nvPicPr>
          <p:cNvPr id="1028" name="Picture 4">
            <a:extLst>
              <a:ext uri="{FF2B5EF4-FFF2-40B4-BE49-F238E27FC236}">
                <a16:creationId xmlns:a16="http://schemas.microsoft.com/office/drawing/2014/main" id="{0D44B60F-FE61-6C58-44FB-6BB19AEB0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34" y="841620"/>
            <a:ext cx="10996532" cy="569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14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Dashboard Cont.</a:t>
            </a:r>
          </a:p>
        </p:txBody>
      </p:sp>
      <p:sp>
        <p:nvSpPr>
          <p:cNvPr id="3" name="Content Placeholder 2"/>
          <p:cNvSpPr>
            <a:spLocks noGrp="1"/>
          </p:cNvSpPr>
          <p:nvPr>
            <p:ph idx="1"/>
          </p:nvPr>
        </p:nvSpPr>
        <p:spPr>
          <a:xfrm>
            <a:off x="2612136" y="1280160"/>
            <a:ext cx="7689850" cy="5035799"/>
          </a:xfrm>
        </p:spPr>
        <p:txBody>
          <a:bodyPr>
            <a:normAutofit fontScale="77500" lnSpcReduction="20000"/>
          </a:bodyPr>
          <a:lstStyle/>
          <a:p>
            <a:pPr marL="342900" indent="-342900">
              <a:buFont typeface="+mj-lt"/>
              <a:buAutoNum type="arabicPeriod"/>
            </a:pPr>
            <a:r>
              <a:rPr lang="en-US" b="1" dirty="0"/>
              <a:t>Menu/Sitemap:</a:t>
            </a:r>
            <a:r>
              <a:rPr lang="en-US" dirty="0"/>
              <a:t> Provides basic navigation</a:t>
            </a:r>
          </a:p>
          <a:p>
            <a:pPr marL="342900" indent="-342900">
              <a:buFont typeface="+mj-lt"/>
              <a:buAutoNum type="arabicPeriod"/>
            </a:pPr>
            <a:r>
              <a:rPr lang="en-US" b="1" dirty="0"/>
              <a:t>User Menu: </a:t>
            </a:r>
            <a:r>
              <a:rPr lang="en-US" dirty="0"/>
              <a:t>Displays your username. Access to My Profile – Settings and Sign Out options</a:t>
            </a:r>
          </a:p>
          <a:p>
            <a:pPr marL="342900" indent="-342900">
              <a:buFont typeface="+mj-lt"/>
              <a:buAutoNum type="arabicPeriod"/>
            </a:pPr>
            <a:r>
              <a:rPr lang="en-US" b="1" dirty="0"/>
              <a:t>Persona: </a:t>
            </a:r>
            <a:r>
              <a:rPr lang="en-US" dirty="0"/>
              <a:t>Allows for different dashboard views</a:t>
            </a:r>
          </a:p>
          <a:p>
            <a:pPr marL="342900" indent="-342900">
              <a:buFont typeface="+mj-lt"/>
              <a:buAutoNum type="arabicPeriod"/>
            </a:pPr>
            <a:r>
              <a:rPr lang="en-US" b="1" dirty="0"/>
              <a:t>Alert: </a:t>
            </a:r>
            <a:r>
              <a:rPr lang="en-US" dirty="0"/>
              <a:t>Displays the number of recent alerts. All recent alerts, including errors, warnings, and information are stored in the Alert Center</a:t>
            </a:r>
          </a:p>
          <a:p>
            <a:pPr marL="342900" indent="-342900">
              <a:buFont typeface="+mj-lt"/>
              <a:buAutoNum type="arabicPeriod"/>
            </a:pPr>
            <a:r>
              <a:rPr lang="en-US" b="1" dirty="0"/>
              <a:t>Site Search: </a:t>
            </a:r>
            <a:r>
              <a:rPr lang="en-US" dirty="0"/>
              <a:t>Click on the Search icon to prompt the Search Bar</a:t>
            </a:r>
          </a:p>
          <a:p>
            <a:pPr marL="342900" indent="-342900">
              <a:buFont typeface="+mj-lt"/>
              <a:buAutoNum type="arabicPeriod"/>
            </a:pPr>
            <a:r>
              <a:rPr lang="en-US" b="1" dirty="0"/>
              <a:t>Context Data Filter: </a:t>
            </a:r>
            <a:r>
              <a:rPr lang="en-US" dirty="0"/>
              <a:t>Sets Pipeline, Company, and Plant</a:t>
            </a:r>
          </a:p>
          <a:p>
            <a:pPr marL="342900" indent="-342900">
              <a:buFont typeface="+mj-lt"/>
              <a:buAutoNum type="arabicPeriod"/>
            </a:pPr>
            <a:r>
              <a:rPr lang="en-US" b="1" dirty="0"/>
              <a:t>Overflow Menu: </a:t>
            </a:r>
            <a:r>
              <a:rPr lang="en-US" dirty="0"/>
              <a:t>Allows customization of the dashboard</a:t>
            </a:r>
          </a:p>
          <a:p>
            <a:pPr marL="342900" indent="-342900">
              <a:buFont typeface="+mj-lt"/>
              <a:buAutoNum type="arabicPeriod"/>
            </a:pPr>
            <a:r>
              <a:rPr lang="en-US" b="1" dirty="0"/>
              <a:t>Open Screens: </a:t>
            </a:r>
            <a:r>
              <a:rPr lang="en-US" dirty="0"/>
              <a:t>Displays sessions/tabs in progress</a:t>
            </a:r>
            <a:endParaRPr lang="en-US" b="1" dirty="0"/>
          </a:p>
          <a:p>
            <a:pPr marL="342900" indent="-342900">
              <a:buFont typeface="+mj-lt"/>
              <a:buAutoNum type="arabicPeriod"/>
            </a:pPr>
            <a:r>
              <a:rPr lang="en-US" b="1" dirty="0"/>
              <a:t>Help: </a:t>
            </a:r>
            <a:r>
              <a:rPr lang="en-US" dirty="0"/>
              <a:t>Provides access to the </a:t>
            </a:r>
            <a:r>
              <a:rPr lang="en-US" dirty="0" err="1"/>
              <a:t>myQuorum</a:t>
            </a:r>
            <a:r>
              <a:rPr lang="en-US" dirty="0"/>
              <a:t> help</a:t>
            </a:r>
          </a:p>
          <a:p>
            <a:pPr marL="342900" indent="-342900">
              <a:buFont typeface="+mj-lt"/>
              <a:buAutoNum type="arabicPeriod"/>
            </a:pPr>
            <a:r>
              <a:rPr lang="en-US" b="1" dirty="0"/>
              <a:t>Widgets: </a:t>
            </a:r>
            <a:r>
              <a:rPr lang="en-US" dirty="0"/>
              <a:t>Provides Summary information on key data</a:t>
            </a:r>
          </a:p>
          <a:p>
            <a:pPr marL="0" indent="0">
              <a:buNone/>
            </a:pPr>
            <a:r>
              <a:rPr lang="en-US" dirty="0"/>
              <a:t>NOTE: Do not duplicate web tabs. Instead, right click and select “open link in new tab”</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0" indent="0">
              <a:buNone/>
            </a:pPr>
            <a:endParaRPr lang="en-US" dirty="0"/>
          </a:p>
        </p:txBody>
      </p:sp>
      <p:sp>
        <p:nvSpPr>
          <p:cNvPr id="5" name="Slide Number Placeholder 4"/>
          <p:cNvSpPr>
            <a:spLocks noGrp="1"/>
          </p:cNvSpPr>
          <p:nvPr>
            <p:ph type="sldNum" sz="quarter" idx="11"/>
          </p:nvPr>
        </p:nvSpPr>
        <p:spPr/>
        <p:txBody>
          <a:bodyPr/>
          <a:lstStyle/>
          <a:p>
            <a:pPr>
              <a:defRPr/>
            </a:pPr>
            <a:fld id="{834FFAC7-4926-46D6-8160-485AF6988F3C}" type="slidenum">
              <a:rPr lang="en-US" altLang="en-US" smtClean="0"/>
              <a:pPr>
                <a:defRPr/>
              </a:pPr>
              <a:t>7</a:t>
            </a:fld>
            <a:endParaRPr lang="en-US" altLang="en-US"/>
          </a:p>
        </p:txBody>
      </p:sp>
      <p:pic>
        <p:nvPicPr>
          <p:cNvPr id="17" name="Picture 16"/>
          <p:cNvPicPr>
            <a:picLocks noChangeAspect="1"/>
          </p:cNvPicPr>
          <p:nvPr/>
        </p:nvPicPr>
        <p:blipFill>
          <a:blip r:embed="rId3"/>
          <a:stretch>
            <a:fillRect/>
          </a:stretch>
        </p:blipFill>
        <p:spPr>
          <a:xfrm>
            <a:off x="2356249" y="1347674"/>
            <a:ext cx="251727" cy="245272"/>
          </a:xfrm>
          <a:prstGeom prst="rect">
            <a:avLst/>
          </a:prstGeom>
        </p:spPr>
      </p:pic>
      <p:pic>
        <p:nvPicPr>
          <p:cNvPr id="20" name="Picture 19"/>
          <p:cNvPicPr>
            <a:picLocks noChangeAspect="1"/>
          </p:cNvPicPr>
          <p:nvPr/>
        </p:nvPicPr>
        <p:blipFill>
          <a:blip r:embed="rId4"/>
          <a:stretch>
            <a:fillRect/>
          </a:stretch>
        </p:blipFill>
        <p:spPr>
          <a:xfrm>
            <a:off x="2298494" y="2698462"/>
            <a:ext cx="305322" cy="256748"/>
          </a:xfrm>
          <a:prstGeom prst="rect">
            <a:avLst/>
          </a:prstGeom>
        </p:spPr>
      </p:pic>
      <p:pic>
        <p:nvPicPr>
          <p:cNvPr id="21" name="Picture 20"/>
          <p:cNvPicPr>
            <a:picLocks noChangeAspect="1"/>
          </p:cNvPicPr>
          <p:nvPr/>
        </p:nvPicPr>
        <p:blipFill>
          <a:blip r:embed="rId5"/>
          <a:stretch>
            <a:fillRect/>
          </a:stretch>
        </p:blipFill>
        <p:spPr>
          <a:xfrm>
            <a:off x="2333611" y="3363959"/>
            <a:ext cx="278524" cy="303100"/>
          </a:xfrm>
          <a:prstGeom prst="rect">
            <a:avLst/>
          </a:prstGeom>
        </p:spPr>
      </p:pic>
      <p:pic>
        <p:nvPicPr>
          <p:cNvPr id="23" name="Picture 22"/>
          <p:cNvPicPr>
            <a:picLocks noChangeAspect="1"/>
          </p:cNvPicPr>
          <p:nvPr/>
        </p:nvPicPr>
        <p:blipFill>
          <a:blip r:embed="rId6"/>
          <a:stretch>
            <a:fillRect/>
          </a:stretch>
        </p:blipFill>
        <p:spPr>
          <a:xfrm>
            <a:off x="2377616" y="4173509"/>
            <a:ext cx="234519" cy="234519"/>
          </a:xfrm>
          <a:prstGeom prst="rect">
            <a:avLst/>
          </a:prstGeom>
        </p:spPr>
      </p:pic>
      <p:pic>
        <p:nvPicPr>
          <p:cNvPr id="25" name="Picture 24"/>
          <p:cNvPicPr>
            <a:picLocks noChangeAspect="1"/>
          </p:cNvPicPr>
          <p:nvPr/>
        </p:nvPicPr>
        <p:blipFill rotWithShape="1">
          <a:blip r:embed="rId7"/>
          <a:srcRect l="12091" b="19069"/>
          <a:stretch/>
        </p:blipFill>
        <p:spPr>
          <a:xfrm>
            <a:off x="2150698" y="4947218"/>
            <a:ext cx="422795" cy="191078"/>
          </a:xfrm>
          <a:prstGeom prst="rect">
            <a:avLst/>
          </a:prstGeom>
        </p:spPr>
      </p:pic>
      <p:pic>
        <p:nvPicPr>
          <p:cNvPr id="26" name="Picture 25"/>
          <p:cNvPicPr>
            <a:picLocks noChangeAspect="1"/>
          </p:cNvPicPr>
          <p:nvPr/>
        </p:nvPicPr>
        <p:blipFill>
          <a:blip r:embed="rId8"/>
          <a:stretch>
            <a:fillRect/>
          </a:stretch>
        </p:blipFill>
        <p:spPr>
          <a:xfrm>
            <a:off x="1539454" y="5265130"/>
            <a:ext cx="1034039" cy="490392"/>
          </a:xfrm>
          <a:prstGeom prst="rect">
            <a:avLst/>
          </a:prstGeom>
        </p:spPr>
      </p:pic>
      <p:pic>
        <p:nvPicPr>
          <p:cNvPr id="6" name="Picture 5"/>
          <p:cNvPicPr>
            <a:picLocks noChangeAspect="1"/>
          </p:cNvPicPr>
          <p:nvPr/>
        </p:nvPicPr>
        <p:blipFill>
          <a:blip r:embed="rId9"/>
          <a:stretch>
            <a:fillRect/>
          </a:stretch>
        </p:blipFill>
        <p:spPr>
          <a:xfrm>
            <a:off x="1692550" y="1670202"/>
            <a:ext cx="919587" cy="221686"/>
          </a:xfrm>
          <a:prstGeom prst="rect">
            <a:avLst/>
          </a:prstGeom>
        </p:spPr>
      </p:pic>
      <p:pic>
        <p:nvPicPr>
          <p:cNvPr id="7" name="Picture 6"/>
          <p:cNvPicPr>
            <a:picLocks noChangeAspect="1"/>
          </p:cNvPicPr>
          <p:nvPr/>
        </p:nvPicPr>
        <p:blipFill>
          <a:blip r:embed="rId10"/>
          <a:stretch>
            <a:fillRect/>
          </a:stretch>
        </p:blipFill>
        <p:spPr>
          <a:xfrm>
            <a:off x="1830880" y="2289322"/>
            <a:ext cx="791890" cy="206221"/>
          </a:xfrm>
          <a:prstGeom prst="rect">
            <a:avLst/>
          </a:prstGeom>
        </p:spPr>
      </p:pic>
      <p:pic>
        <p:nvPicPr>
          <p:cNvPr id="8" name="Picture 7">
            <a:extLst>
              <a:ext uri="{FF2B5EF4-FFF2-40B4-BE49-F238E27FC236}">
                <a16:creationId xmlns:a16="http://schemas.microsoft.com/office/drawing/2014/main" id="{6676A624-C55E-B894-7AAB-14F548FEF53F}"/>
              </a:ext>
            </a:extLst>
          </p:cNvPr>
          <p:cNvPicPr>
            <a:picLocks noChangeAspect="1"/>
          </p:cNvPicPr>
          <p:nvPr/>
        </p:nvPicPr>
        <p:blipFill>
          <a:blip r:embed="rId11"/>
          <a:stretch>
            <a:fillRect/>
          </a:stretch>
        </p:blipFill>
        <p:spPr>
          <a:xfrm>
            <a:off x="1222864" y="4585235"/>
            <a:ext cx="1380952" cy="190476"/>
          </a:xfrm>
          <a:prstGeom prst="rect">
            <a:avLst/>
          </a:prstGeom>
        </p:spPr>
      </p:pic>
      <p:pic>
        <p:nvPicPr>
          <p:cNvPr id="10" name="Picture 9">
            <a:extLst>
              <a:ext uri="{FF2B5EF4-FFF2-40B4-BE49-F238E27FC236}">
                <a16:creationId xmlns:a16="http://schemas.microsoft.com/office/drawing/2014/main" id="{E979A6AF-E4D6-0D9C-FAEB-5A9328D2A227}"/>
              </a:ext>
            </a:extLst>
          </p:cNvPr>
          <p:cNvPicPr>
            <a:picLocks noChangeAspect="1"/>
          </p:cNvPicPr>
          <p:nvPr/>
        </p:nvPicPr>
        <p:blipFill>
          <a:blip r:embed="rId12"/>
          <a:stretch>
            <a:fillRect/>
          </a:stretch>
        </p:blipFill>
        <p:spPr>
          <a:xfrm>
            <a:off x="2163969" y="3796474"/>
            <a:ext cx="409524" cy="247619"/>
          </a:xfrm>
          <a:prstGeom prst="rect">
            <a:avLst/>
          </a:prstGeom>
        </p:spPr>
      </p:pic>
    </p:spTree>
    <p:extLst>
      <p:ext uri="{BB962C8B-B14F-4D97-AF65-F5344CB8AC3E}">
        <p14:creationId xmlns:p14="http://schemas.microsoft.com/office/powerpoint/2010/main" val="88665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418" y="292460"/>
            <a:ext cx="7689850" cy="782294"/>
          </a:xfrm>
        </p:spPr>
        <p:txBody>
          <a:bodyPr/>
          <a:lstStyle/>
          <a:p>
            <a:r>
              <a:rPr lang="en-US"/>
              <a:t>Screen Navigation</a:t>
            </a:r>
          </a:p>
        </p:txBody>
      </p:sp>
      <p:sp>
        <p:nvSpPr>
          <p:cNvPr id="4" name="Footer Placeholder 3"/>
          <p:cNvSpPr>
            <a:spLocks noGrp="1"/>
          </p:cNvSpPr>
          <p:nvPr>
            <p:ph type="ftr" sz="quarter" idx="10"/>
          </p:nvPr>
        </p:nvSpPr>
        <p:spPr/>
        <p:txBody>
          <a:bodyPr/>
          <a:lstStyle/>
          <a:p>
            <a:pPr>
              <a:defRPr/>
            </a:pPr>
            <a:r>
              <a:rPr lang="en-US" altLang="en-US"/>
              <a:t>© 2016 Quorum Business Solutions, Inc. All Rights Reserved.</a:t>
            </a:r>
          </a:p>
        </p:txBody>
      </p:sp>
      <p:sp>
        <p:nvSpPr>
          <p:cNvPr id="5" name="Slide Number Placeholder 4"/>
          <p:cNvSpPr>
            <a:spLocks noGrp="1"/>
          </p:cNvSpPr>
          <p:nvPr>
            <p:ph type="sldNum" sz="quarter" idx="11"/>
          </p:nvPr>
        </p:nvSpPr>
        <p:spPr/>
        <p:txBody>
          <a:bodyPr/>
          <a:lstStyle/>
          <a:p>
            <a:pPr>
              <a:defRPr/>
            </a:pPr>
            <a:fld id="{834FFAC7-4926-46D6-8160-485AF6988F3C}" type="slidenum">
              <a:rPr lang="en-US" altLang="en-US" smtClean="0"/>
              <a:pPr>
                <a:defRPr/>
              </a:pPr>
              <a:t>8</a:t>
            </a:fld>
            <a:endParaRPr lang="en-US" altLang="en-US"/>
          </a:p>
        </p:txBody>
      </p:sp>
      <p:sp>
        <p:nvSpPr>
          <p:cNvPr id="24" name="TextBox 23"/>
          <p:cNvSpPr txBox="1"/>
          <p:nvPr/>
        </p:nvSpPr>
        <p:spPr>
          <a:xfrm>
            <a:off x="2599324" y="1190601"/>
            <a:ext cx="6408319" cy="2862322"/>
          </a:xfrm>
          <a:prstGeom prst="rect">
            <a:avLst/>
          </a:prstGeom>
          <a:noFill/>
        </p:spPr>
        <p:txBody>
          <a:bodyPr wrap="square" rtlCol="0">
            <a:spAutoFit/>
          </a:bodyPr>
          <a:lstStyle/>
          <a:p>
            <a:pPr marL="342900" indent="-342900">
              <a:buFont typeface="+mj-lt"/>
              <a:buAutoNum type="arabicPeriod"/>
            </a:pPr>
            <a:r>
              <a:rPr lang="en-US"/>
              <a:t>Use the search tool </a:t>
            </a:r>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r>
              <a:rPr lang="en-US"/>
              <a:t>Widget links</a:t>
            </a:r>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r>
              <a:rPr lang="en-US"/>
              <a:t>Use the Side Menu/Site Map</a:t>
            </a:r>
          </a:p>
          <a:p>
            <a:endParaRPr lang="en-US"/>
          </a:p>
        </p:txBody>
      </p:sp>
      <p:cxnSp>
        <p:nvCxnSpPr>
          <p:cNvPr id="28" name="Straight Arrow Connector 27"/>
          <p:cNvCxnSpPr>
            <a:cxnSpLocks/>
          </p:cNvCxnSpPr>
          <p:nvPr/>
        </p:nvCxnSpPr>
        <p:spPr>
          <a:xfrm>
            <a:off x="4263722" y="5097885"/>
            <a:ext cx="1364080" cy="0"/>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pic>
        <p:nvPicPr>
          <p:cNvPr id="6" name="Picture 5">
            <a:extLst>
              <a:ext uri="{FF2B5EF4-FFF2-40B4-BE49-F238E27FC236}">
                <a16:creationId xmlns:a16="http://schemas.microsoft.com/office/drawing/2014/main" id="{58824504-597E-EFF9-E522-E9EDC5D97BFE}"/>
              </a:ext>
            </a:extLst>
          </p:cNvPr>
          <p:cNvPicPr>
            <a:picLocks noChangeAspect="1"/>
          </p:cNvPicPr>
          <p:nvPr/>
        </p:nvPicPr>
        <p:blipFill>
          <a:blip r:embed="rId2"/>
          <a:stretch>
            <a:fillRect/>
          </a:stretch>
        </p:blipFill>
        <p:spPr>
          <a:xfrm>
            <a:off x="5351685" y="1237114"/>
            <a:ext cx="3019048" cy="342857"/>
          </a:xfrm>
          <a:prstGeom prst="rect">
            <a:avLst/>
          </a:prstGeom>
        </p:spPr>
      </p:pic>
      <p:pic>
        <p:nvPicPr>
          <p:cNvPr id="10" name="Picture 9">
            <a:extLst>
              <a:ext uri="{FF2B5EF4-FFF2-40B4-BE49-F238E27FC236}">
                <a16:creationId xmlns:a16="http://schemas.microsoft.com/office/drawing/2014/main" id="{0508DECE-7BC7-D4F2-2AA0-2C98F91B4820}"/>
              </a:ext>
            </a:extLst>
          </p:cNvPr>
          <p:cNvPicPr>
            <a:picLocks noChangeAspect="1"/>
          </p:cNvPicPr>
          <p:nvPr/>
        </p:nvPicPr>
        <p:blipFill>
          <a:blip r:embed="rId3"/>
          <a:stretch>
            <a:fillRect/>
          </a:stretch>
        </p:blipFill>
        <p:spPr>
          <a:xfrm>
            <a:off x="4601271" y="1684535"/>
            <a:ext cx="4842293" cy="1609493"/>
          </a:xfrm>
          <a:prstGeom prst="rect">
            <a:avLst/>
          </a:prstGeom>
        </p:spPr>
      </p:pic>
      <p:pic>
        <p:nvPicPr>
          <p:cNvPr id="14" name="Picture 13">
            <a:extLst>
              <a:ext uri="{FF2B5EF4-FFF2-40B4-BE49-F238E27FC236}">
                <a16:creationId xmlns:a16="http://schemas.microsoft.com/office/drawing/2014/main" id="{D2FDF1D9-E900-26C9-A2E9-CEBDDE5DB84A}"/>
              </a:ext>
            </a:extLst>
          </p:cNvPr>
          <p:cNvPicPr>
            <a:picLocks noChangeAspect="1"/>
          </p:cNvPicPr>
          <p:nvPr/>
        </p:nvPicPr>
        <p:blipFill>
          <a:blip r:embed="rId4"/>
          <a:stretch>
            <a:fillRect/>
          </a:stretch>
        </p:blipFill>
        <p:spPr>
          <a:xfrm>
            <a:off x="2588943" y="3813901"/>
            <a:ext cx="1589169" cy="2323213"/>
          </a:xfrm>
          <a:prstGeom prst="rect">
            <a:avLst/>
          </a:prstGeom>
        </p:spPr>
      </p:pic>
      <p:pic>
        <p:nvPicPr>
          <p:cNvPr id="16" name="Picture 15">
            <a:extLst>
              <a:ext uri="{FF2B5EF4-FFF2-40B4-BE49-F238E27FC236}">
                <a16:creationId xmlns:a16="http://schemas.microsoft.com/office/drawing/2014/main" id="{77345261-79F7-556F-447D-DC4732C80542}"/>
              </a:ext>
            </a:extLst>
          </p:cNvPr>
          <p:cNvPicPr>
            <a:picLocks noChangeAspect="1"/>
          </p:cNvPicPr>
          <p:nvPr/>
        </p:nvPicPr>
        <p:blipFill>
          <a:blip r:embed="rId5"/>
          <a:stretch>
            <a:fillRect/>
          </a:stretch>
        </p:blipFill>
        <p:spPr>
          <a:xfrm>
            <a:off x="9312035" y="3810853"/>
            <a:ext cx="1766854" cy="2349153"/>
          </a:xfrm>
          <a:prstGeom prst="rect">
            <a:avLst/>
          </a:prstGeom>
        </p:spPr>
      </p:pic>
      <p:pic>
        <p:nvPicPr>
          <p:cNvPr id="19" name="Picture 18">
            <a:extLst>
              <a:ext uri="{FF2B5EF4-FFF2-40B4-BE49-F238E27FC236}">
                <a16:creationId xmlns:a16="http://schemas.microsoft.com/office/drawing/2014/main" id="{382A51BD-1867-E8BE-1DCB-6D19CD1EF2C7}"/>
              </a:ext>
            </a:extLst>
          </p:cNvPr>
          <p:cNvPicPr>
            <a:picLocks noChangeAspect="1"/>
          </p:cNvPicPr>
          <p:nvPr/>
        </p:nvPicPr>
        <p:blipFill>
          <a:blip r:embed="rId6"/>
          <a:stretch>
            <a:fillRect/>
          </a:stretch>
        </p:blipFill>
        <p:spPr>
          <a:xfrm>
            <a:off x="5706978" y="3787962"/>
            <a:ext cx="2076190" cy="2419048"/>
          </a:xfrm>
          <a:prstGeom prst="rect">
            <a:avLst/>
          </a:prstGeom>
        </p:spPr>
      </p:pic>
      <p:cxnSp>
        <p:nvCxnSpPr>
          <p:cNvPr id="20" name="Straight Arrow Connector 19">
            <a:extLst>
              <a:ext uri="{FF2B5EF4-FFF2-40B4-BE49-F238E27FC236}">
                <a16:creationId xmlns:a16="http://schemas.microsoft.com/office/drawing/2014/main" id="{8AADF75E-F23A-9F9E-08F6-0131BAB12049}"/>
              </a:ext>
            </a:extLst>
          </p:cNvPr>
          <p:cNvCxnSpPr>
            <a:cxnSpLocks/>
          </p:cNvCxnSpPr>
          <p:nvPr/>
        </p:nvCxnSpPr>
        <p:spPr>
          <a:xfrm>
            <a:off x="7865202" y="4997486"/>
            <a:ext cx="1364080" cy="0"/>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8426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1E70B4F-58B0-481C-B3AA-EC4F92D44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21CE5-66F6-4E52-9984-AEB9E4D449FF}"/>
              </a:ext>
            </a:extLst>
          </p:cNvPr>
          <p:cNvSpPr>
            <a:spLocks noGrp="1"/>
          </p:cNvSpPr>
          <p:nvPr>
            <p:ph type="title"/>
          </p:nvPr>
        </p:nvSpPr>
        <p:spPr>
          <a:xfrm>
            <a:off x="838200" y="849745"/>
            <a:ext cx="10515600" cy="840943"/>
          </a:xfrm>
        </p:spPr>
        <p:txBody>
          <a:bodyPr/>
          <a:lstStyle/>
          <a:p>
            <a:r>
              <a:rPr lang="en-US"/>
              <a:t>Tallgrass QPTM PRD</a:t>
            </a:r>
          </a:p>
        </p:txBody>
      </p:sp>
      <p:sp>
        <p:nvSpPr>
          <p:cNvPr id="5" name="Content Placeholder 4">
            <a:extLst>
              <a:ext uri="{FF2B5EF4-FFF2-40B4-BE49-F238E27FC236}">
                <a16:creationId xmlns:a16="http://schemas.microsoft.com/office/drawing/2014/main" id="{E1694C7C-2FA4-452D-94BC-EDFF3A92FDB5}"/>
              </a:ext>
            </a:extLst>
          </p:cNvPr>
          <p:cNvSpPr>
            <a:spLocks noGrp="1"/>
          </p:cNvSpPr>
          <p:nvPr>
            <p:ph idx="1"/>
          </p:nvPr>
        </p:nvSpPr>
        <p:spPr>
          <a:xfrm>
            <a:off x="838200" y="1825625"/>
            <a:ext cx="10515600" cy="522159"/>
          </a:xfrm>
        </p:spPr>
        <p:txBody>
          <a:bodyPr/>
          <a:lstStyle/>
          <a:p>
            <a:r>
              <a:rPr lang="en-US"/>
              <a:t>Click on existing TSP to change TSP</a:t>
            </a:r>
          </a:p>
        </p:txBody>
      </p:sp>
      <p:sp>
        <p:nvSpPr>
          <p:cNvPr id="7" name="Rectangle 6">
            <a:hlinkClick r:id="rId3" action="ppaction://hlinksldjump"/>
            <a:extLst>
              <a:ext uri="{FF2B5EF4-FFF2-40B4-BE49-F238E27FC236}">
                <a16:creationId xmlns:a16="http://schemas.microsoft.com/office/drawing/2014/main" id="{D2C9D31B-AFA9-4B48-B730-B6EC786DABBD}"/>
              </a:ext>
            </a:extLst>
          </p:cNvPr>
          <p:cNvSpPr/>
          <p:nvPr/>
        </p:nvSpPr>
        <p:spPr>
          <a:xfrm>
            <a:off x="10955045" y="6008255"/>
            <a:ext cx="1118586" cy="765407"/>
          </a:xfrm>
          <a:prstGeom prst="rect">
            <a:avLst/>
          </a:prstGeom>
          <a:solidFill>
            <a:srgbClr val="FFFFFF"/>
          </a:solidFill>
          <a:ln w="28575">
            <a:extLst>
              <a:ext uri="{C807C97D-BFC1-408E-A445-0C87EB9F89A2}">
                <ask:lineSketchStyleProps xmlns:ask="http://schemas.microsoft.com/office/drawing/2018/sketchyshapes" sd="852854689">
                  <a:custGeom>
                    <a:avLst/>
                    <a:gdLst>
                      <a:gd name="connsiteX0" fmla="*/ 0 w 1118586"/>
                      <a:gd name="connsiteY0" fmla="*/ 0 h 765407"/>
                      <a:gd name="connsiteX1" fmla="*/ 570479 w 1118586"/>
                      <a:gd name="connsiteY1" fmla="*/ 0 h 765407"/>
                      <a:gd name="connsiteX2" fmla="*/ 1118586 w 1118586"/>
                      <a:gd name="connsiteY2" fmla="*/ 0 h 765407"/>
                      <a:gd name="connsiteX3" fmla="*/ 1118586 w 1118586"/>
                      <a:gd name="connsiteY3" fmla="*/ 390358 h 765407"/>
                      <a:gd name="connsiteX4" fmla="*/ 1118586 w 1118586"/>
                      <a:gd name="connsiteY4" fmla="*/ 765407 h 765407"/>
                      <a:gd name="connsiteX5" fmla="*/ 559293 w 1118586"/>
                      <a:gd name="connsiteY5" fmla="*/ 765407 h 765407"/>
                      <a:gd name="connsiteX6" fmla="*/ 0 w 1118586"/>
                      <a:gd name="connsiteY6" fmla="*/ 765407 h 765407"/>
                      <a:gd name="connsiteX7" fmla="*/ 0 w 1118586"/>
                      <a:gd name="connsiteY7" fmla="*/ 398012 h 765407"/>
                      <a:gd name="connsiteX8" fmla="*/ 0 w 1118586"/>
                      <a:gd name="connsiteY8" fmla="*/ 0 h 76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586" h="765407" fill="none" extrusionOk="0">
                        <a:moveTo>
                          <a:pt x="0" y="0"/>
                        </a:moveTo>
                        <a:cubicBezTo>
                          <a:pt x="230894" y="-19571"/>
                          <a:pt x="447583" y="42235"/>
                          <a:pt x="570479" y="0"/>
                        </a:cubicBezTo>
                        <a:cubicBezTo>
                          <a:pt x="693375" y="-42235"/>
                          <a:pt x="944303" y="15022"/>
                          <a:pt x="1118586" y="0"/>
                        </a:cubicBezTo>
                        <a:cubicBezTo>
                          <a:pt x="1148993" y="155845"/>
                          <a:pt x="1089744" y="269336"/>
                          <a:pt x="1118586" y="390358"/>
                        </a:cubicBezTo>
                        <a:cubicBezTo>
                          <a:pt x="1147428" y="511380"/>
                          <a:pt x="1084765" y="679005"/>
                          <a:pt x="1118586" y="765407"/>
                        </a:cubicBezTo>
                        <a:cubicBezTo>
                          <a:pt x="1003967" y="804035"/>
                          <a:pt x="754848" y="752244"/>
                          <a:pt x="559293" y="765407"/>
                        </a:cubicBezTo>
                        <a:cubicBezTo>
                          <a:pt x="363738" y="778570"/>
                          <a:pt x="209411" y="746500"/>
                          <a:pt x="0" y="765407"/>
                        </a:cubicBezTo>
                        <a:cubicBezTo>
                          <a:pt x="-17871" y="625558"/>
                          <a:pt x="27811" y="524853"/>
                          <a:pt x="0" y="398012"/>
                        </a:cubicBezTo>
                        <a:cubicBezTo>
                          <a:pt x="-27811" y="271171"/>
                          <a:pt x="783" y="124199"/>
                          <a:pt x="0" y="0"/>
                        </a:cubicBezTo>
                        <a:close/>
                      </a:path>
                      <a:path w="1118586" h="765407" stroke="0" extrusionOk="0">
                        <a:moveTo>
                          <a:pt x="0" y="0"/>
                        </a:moveTo>
                        <a:cubicBezTo>
                          <a:pt x="142665" y="-2601"/>
                          <a:pt x="407315" y="37207"/>
                          <a:pt x="536921" y="0"/>
                        </a:cubicBezTo>
                        <a:cubicBezTo>
                          <a:pt x="666527" y="-37207"/>
                          <a:pt x="879259" y="65271"/>
                          <a:pt x="1118586" y="0"/>
                        </a:cubicBezTo>
                        <a:cubicBezTo>
                          <a:pt x="1158312" y="112800"/>
                          <a:pt x="1109247" y="279466"/>
                          <a:pt x="1118586" y="390358"/>
                        </a:cubicBezTo>
                        <a:cubicBezTo>
                          <a:pt x="1127925" y="501250"/>
                          <a:pt x="1106945" y="689731"/>
                          <a:pt x="1118586" y="765407"/>
                        </a:cubicBezTo>
                        <a:cubicBezTo>
                          <a:pt x="1002022" y="815702"/>
                          <a:pt x="687482" y="703572"/>
                          <a:pt x="570479" y="765407"/>
                        </a:cubicBezTo>
                        <a:cubicBezTo>
                          <a:pt x="453476" y="827242"/>
                          <a:pt x="282324" y="733845"/>
                          <a:pt x="0" y="765407"/>
                        </a:cubicBezTo>
                        <a:cubicBezTo>
                          <a:pt x="-2337" y="604520"/>
                          <a:pt x="17001" y="532901"/>
                          <a:pt x="0" y="398012"/>
                        </a:cubicBezTo>
                        <a:cubicBezTo>
                          <a:pt x="-17001" y="263124"/>
                          <a:pt x="8971" y="9681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Click to Return to Index</a:t>
            </a:r>
          </a:p>
        </p:txBody>
      </p:sp>
      <p:pic>
        <p:nvPicPr>
          <p:cNvPr id="8" name="Picture 7">
            <a:extLst>
              <a:ext uri="{FF2B5EF4-FFF2-40B4-BE49-F238E27FC236}">
                <a16:creationId xmlns:a16="http://schemas.microsoft.com/office/drawing/2014/main" id="{DC5FFEDC-B59B-03F4-7BC0-3E6AFD0A1B51}"/>
              </a:ext>
            </a:extLst>
          </p:cNvPr>
          <p:cNvPicPr>
            <a:picLocks noChangeAspect="1"/>
          </p:cNvPicPr>
          <p:nvPr/>
        </p:nvPicPr>
        <p:blipFill>
          <a:blip r:embed="rId4"/>
          <a:stretch>
            <a:fillRect/>
          </a:stretch>
        </p:blipFill>
        <p:spPr>
          <a:xfrm>
            <a:off x="838200" y="2347784"/>
            <a:ext cx="6948340" cy="3410894"/>
          </a:xfrm>
          <a:prstGeom prst="rect">
            <a:avLst/>
          </a:prstGeom>
        </p:spPr>
      </p:pic>
    </p:spTree>
    <p:extLst>
      <p:ext uri="{BB962C8B-B14F-4D97-AF65-F5344CB8AC3E}">
        <p14:creationId xmlns:p14="http://schemas.microsoft.com/office/powerpoint/2010/main" val="200529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6C3737C-CE56-4845-A285-3ECE546CDCF9}" vid="{F7CF043A-B0FE-4F41-8280-9843179F0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Project Document" ma:contentTypeID="0x010100A82CE1FF5B60A34684CDFDCFC5822DAE21100067758FD96750DB41B7CE33BFE3DEA083" ma:contentTypeVersion="13" ma:contentTypeDescription="" ma:contentTypeScope="" ma:versionID="02ba65a3b2569b97d3945460a0f35622">
  <xsd:schema xmlns:xsd="http://www.w3.org/2001/XMLSchema" xmlns:xs="http://www.w3.org/2001/XMLSchema" xmlns:p="http://schemas.microsoft.com/office/2006/metadata/properties" xmlns:ns1="http://schemas.microsoft.com/sharepoint/v3" xmlns:ns2="cd6a6944-669c-470d-b7a2-e513fb103659" xmlns:ns4="4eef53fb-e610-4ba7-9300-54189dd5a811" xmlns:ns5="0c103987-c144-46f8-b5ad-3eb8bb1a941a" targetNamespace="http://schemas.microsoft.com/office/2006/metadata/properties" ma:root="true" ma:fieldsID="df17c74f12e35ea662bbd9ba5802da4e" ns1:_="" ns2:_="" ns4:_="" ns5:_="">
    <xsd:import namespace="http://schemas.microsoft.com/sharepoint/v3"/>
    <xsd:import namespace="cd6a6944-669c-470d-b7a2-e513fb103659"/>
    <xsd:import namespace="4eef53fb-e610-4ba7-9300-54189dd5a811"/>
    <xsd:import namespace="0c103987-c144-46f8-b5ad-3eb8bb1a941a"/>
    <xsd:element name="properties">
      <xsd:complexType>
        <xsd:sequence>
          <xsd:element name="documentManagement">
            <xsd:complexType>
              <xsd:all>
                <xsd:element ref="ns2:Section" minOccurs="0"/>
                <xsd:element ref="ns4:Project_x0020_Name" minOccurs="0"/>
                <xsd:element ref="ns4:Project_x0020_Start_x0020_Date"/>
                <xsd:element ref="ns4:Project_x0020_End_x0020_Date" minOccurs="0"/>
                <xsd:element ref="ns1:_dlc_Exempt" minOccurs="0"/>
                <xsd:element ref="ns1:_dlc_ExpireDateSaved" minOccurs="0"/>
                <xsd:element ref="ns1:_dlc_ExpireDate"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3" nillable="true" ma:displayName="Exempt from Policy" ma:hidden="true" ma:internalName="_dlc_Exempt" ma:readOnly="true">
      <xsd:simpleType>
        <xsd:restriction base="dms:Unknown"/>
      </xsd:simpleType>
    </xsd:element>
    <xsd:element name="_dlc_ExpireDateSaved" ma:index="14" nillable="true" ma:displayName="Original Expiration Date" ma:hidden="true" ma:internalName="_dlc_ExpireDateSaved" ma:readOnly="true">
      <xsd:simpleType>
        <xsd:restriction base="dms:DateTime"/>
      </xsd:simpleType>
    </xsd:element>
    <xsd:element name="_dlc_ExpireDate" ma:index="15"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d6a6944-669c-470d-b7a2-e513fb103659" elementFormDefault="qualified">
    <xsd:import namespace="http://schemas.microsoft.com/office/2006/documentManagement/types"/>
    <xsd:import namespace="http://schemas.microsoft.com/office/infopath/2007/PartnerControls"/>
    <xsd:element name="Section" ma:index="2" nillable="true" ma:displayName="Section" ma:format="Dropdown" ma:internalName="Section" ma:readOnly="false">
      <xsd:simpleType>
        <xsd:union memberTypes="dms:Text">
          <xsd:simpleType>
            <xsd:restriction base="dms:Choice">
              <xsd:enumeration value="External Training Documents"/>
              <xsd:enumeration value="Internal Training Documents"/>
              <xsd:enumeration value="Training Pla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eef53fb-e610-4ba7-9300-54189dd5a811" elementFormDefault="qualified">
    <xsd:import namespace="http://schemas.microsoft.com/office/2006/documentManagement/types"/>
    <xsd:import namespace="http://schemas.microsoft.com/office/infopath/2007/PartnerControls"/>
    <xsd:element name="Project_x0020_Name" ma:index="10" nillable="true" ma:displayName="Project Name" ma:internalName="Project_x0020_Name" ma:readOnly="false">
      <xsd:simpleType>
        <xsd:restriction base="dms:Text">
          <xsd:maxLength value="255"/>
        </xsd:restriction>
      </xsd:simpleType>
    </xsd:element>
    <xsd:element name="Project_x0020_Start_x0020_Date" ma:index="11" ma:displayName="Project Start Date" ma:format="DateOnly" ma:internalName="Project_x0020_Start_x0020_Date" ma:readOnly="false">
      <xsd:simpleType>
        <xsd:restriction base="dms:DateTime"/>
      </xsd:simpleType>
    </xsd:element>
    <xsd:element name="Project_x0020_End_x0020_Date" ma:index="12" nillable="true" ma:displayName="Project End Date" ma:format="DateOnly" ma:internalName="Project_x0020_End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103987-c144-46f8-b5ad-3eb8bb1a941a"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ma:index="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78d0c80-8fb9-4535-8f7d-ba6610112de4" ContentTypeId="0x010100A82CE1FF5B60A34684CDFDCFC5822DAE2110" PreviousValue="false" LastSyncTimeStamp="2016-10-26T18:46:43.913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AD99</p:Name>
  <p:Description>General administrative and operational records of short-term value.  Includes housekeeping, departmental administration, administrative reports, etc.</p:Description>
  <p:Statement>Records should be kept for as long as needed but no longer than 3 years.</p:Statement>
  <p:PolicyItems>
    <p:PolicyItem featureId="Microsoft.Office.RecordsManagement.PolicyFeatures.PolicyAudit" staticId="0x010100A82CE1FF5B60A34684CDFDCFC5822DAE21|990474540" UniqueId="51318ddb-41e1-4054-b3a5-c442ac06bc1c">
      <p:Name>Auditing</p:Name>
      <p:Description>Audits user actions on documents and list items to the Audit Log.</p:Description>
      <p:CustomData>
        <Audit>
          <Update/>
          <MoveCopy/>
          <DeleteRestore/>
        </Audit>
      </p:CustomData>
    </p:PolicyItem>
  </p:PolicyItems>
</p:Policy>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_dlc_DocId xmlns="0c103987-c144-46f8-b5ad-3eb8bb1a941a">ZFPDK6YC4SCS-919268858-13</_dlc_DocId>
    <_dlc_DocIdUrl xmlns="0c103987-c144-46f8-b5ad-3eb8bb1a941a">
      <Url>https://tallgrassenergylp.sharepoint.com/sites/ITProjects/QP/Ruby/_layouts/15/DocIdRedir.aspx?ID=ZFPDK6YC4SCS-919268858-13</Url>
      <Description>ZFPDK6YC4SCS-919268858-13</Description>
    </_dlc_DocIdUrl>
    <Section xmlns="cd6a6944-669c-470d-b7a2-e513fb103659" xsi:nil="true"/>
    <Project_x0020_End_x0020_Date xmlns="4eef53fb-e610-4ba7-9300-54189dd5a811">2023-05-10T06:00:00+00:00</Project_x0020_End_x0020_Date>
    <Project_x0020_Start_x0020_Date xmlns="4eef53fb-e610-4ba7-9300-54189dd5a811">2023-05-10T06:00:00+00:00</Project_x0020_Start_x0020_Date>
    <Project_x0020_Name xmlns="4eef53fb-e610-4ba7-9300-54189dd5a811" xsi:nil="true"/>
  </documentManagement>
</p:properties>
</file>

<file path=customXml/itemProps1.xml><?xml version="1.0" encoding="utf-8"?>
<ds:datastoreItem xmlns:ds="http://schemas.openxmlformats.org/officeDocument/2006/customXml" ds:itemID="{34E8DD90-2C0F-46F5-AF79-0D496C13676C}">
  <ds:schemaRefs>
    <ds:schemaRef ds:uri="0c103987-c144-46f8-b5ad-3eb8bb1a941a"/>
    <ds:schemaRef ds:uri="4eef53fb-e610-4ba7-9300-54189dd5a811"/>
    <ds:schemaRef ds:uri="cd6a6944-669c-470d-b7a2-e513fb1036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F78D38-BEC3-4DCA-ADAC-9FEFAF6B5FBC}">
  <ds:schemaRefs>
    <ds:schemaRef ds:uri="Microsoft.SharePoint.Taxonomy.ContentTypeSync"/>
  </ds:schemaRefs>
</ds:datastoreItem>
</file>

<file path=customXml/itemProps3.xml><?xml version="1.0" encoding="utf-8"?>
<ds:datastoreItem xmlns:ds="http://schemas.openxmlformats.org/officeDocument/2006/customXml" ds:itemID="{F7891726-1891-4AF0-B350-A8403AA10B11}">
  <ds:schemaRefs>
    <ds:schemaRef ds:uri="http://schemas.microsoft.com/sharepoint/v3/contenttype/forms"/>
  </ds:schemaRefs>
</ds:datastoreItem>
</file>

<file path=customXml/itemProps4.xml><?xml version="1.0" encoding="utf-8"?>
<ds:datastoreItem xmlns:ds="http://schemas.openxmlformats.org/officeDocument/2006/customXml" ds:itemID="{E9320E08-B0B1-4D04-BB3B-F47763042B63}">
  <ds:schemaRefs>
    <ds:schemaRef ds:uri="office.server.policy"/>
  </ds:schemaRefs>
</ds:datastoreItem>
</file>

<file path=customXml/itemProps5.xml><?xml version="1.0" encoding="utf-8"?>
<ds:datastoreItem xmlns:ds="http://schemas.openxmlformats.org/officeDocument/2006/customXml" ds:itemID="{3EE6386A-4105-4EDF-8DBC-D62724611707}">
  <ds:schemaRefs>
    <ds:schemaRef ds:uri="http://schemas.microsoft.com/sharepoint/events"/>
  </ds:schemaRefs>
</ds:datastoreItem>
</file>

<file path=customXml/itemProps6.xml><?xml version="1.0" encoding="utf-8"?>
<ds:datastoreItem xmlns:ds="http://schemas.openxmlformats.org/officeDocument/2006/customXml" ds:itemID="{20AB8023-E4A7-45C2-B76D-CDED5FCC5943}">
  <ds:schemaRefs>
    <ds:schemaRef ds:uri="http://schemas.microsoft.com/sharepoint/v3"/>
    <ds:schemaRef ds:uri="cd6a6944-669c-470d-b7a2-e513fb103659"/>
    <ds:schemaRef ds:uri="http://purl.org/dc/elements/1.1/"/>
    <ds:schemaRef ds:uri="http://www.w3.org/XML/1998/namespace"/>
    <ds:schemaRef ds:uri="http://schemas.microsoft.com/office/infopath/2007/PartnerControls"/>
    <ds:schemaRef ds:uri="4eef53fb-e610-4ba7-9300-54189dd5a811"/>
    <ds:schemaRef ds:uri="http://purl.org/dc/terms/"/>
    <ds:schemaRef ds:uri="http://schemas.microsoft.com/office/2006/metadata/properties"/>
    <ds:schemaRef ds:uri="0c103987-c144-46f8-b5ad-3eb8bb1a941a"/>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276</TotalTime>
  <Words>1760</Words>
  <Application>Microsoft Office PowerPoint</Application>
  <PresentationFormat>Widescreen</PresentationFormat>
  <Paragraphs>220</Paragraphs>
  <Slides>47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Scheduling – External Training</vt:lpstr>
      <vt:lpstr>External Training</vt:lpstr>
      <vt:lpstr>External Training</vt:lpstr>
      <vt:lpstr>Navigation</vt:lpstr>
      <vt:lpstr>Tallgrass QPTM PRD</vt:lpstr>
      <vt:lpstr>Dashboard</vt:lpstr>
      <vt:lpstr>Dashboard Cont.</vt:lpstr>
      <vt:lpstr>Screen Navigation</vt:lpstr>
      <vt:lpstr>Tallgrass QPTM PRD</vt:lpstr>
      <vt:lpstr>Tallgrass QPTM PRD</vt:lpstr>
      <vt:lpstr>Tallgrass QPTM PRD</vt:lpstr>
      <vt:lpstr>Tallgrass QPTM PRD - eSuite</vt:lpstr>
      <vt:lpstr>Nominations – Loc Centric</vt:lpstr>
      <vt:lpstr>Nominations</vt:lpstr>
      <vt:lpstr>Nominations</vt:lpstr>
      <vt:lpstr>Nominations</vt:lpstr>
      <vt:lpstr>Nominations</vt:lpstr>
      <vt:lpstr>Nominations – Nom Maintenance</vt:lpstr>
      <vt:lpstr>Nominations – Nom Maintenance</vt:lpstr>
      <vt:lpstr>Nominations – Nom Maintenance</vt:lpstr>
      <vt:lpstr>Nominations – Nom Maintenance</vt:lpstr>
      <vt:lpstr>Nominations – Nom Submission</vt:lpstr>
      <vt:lpstr>Nominations – Nom Submission</vt:lpstr>
      <vt:lpstr>Nominations – Nom Submission</vt:lpstr>
      <vt:lpstr>Confirmations – Confirmation Response</vt:lpstr>
      <vt:lpstr>Confirmations – Confirmation Response</vt:lpstr>
      <vt:lpstr>Confirmations – Confirmation Response</vt:lpstr>
      <vt:lpstr>Confirmations – Confirmation Response</vt:lpstr>
      <vt:lpstr>Tallgrass Midstream Suite PRD – eSuite Reports</vt:lpstr>
      <vt:lpstr>Tallgrass Midstream Suite PRD - eSuite</vt:lpstr>
      <vt:lpstr>Miscellaneous</vt:lpstr>
      <vt:lpstr>Miscellaneous</vt:lpstr>
      <vt:lpstr>Miscellaneous</vt:lpstr>
      <vt:lpstr>Miscellaneous</vt:lpstr>
      <vt:lpstr>Miscellaneous</vt:lpstr>
      <vt:lpstr>Miscellaneous</vt:lpstr>
      <vt:lpstr>Miscellaneous</vt:lpstr>
      <vt:lpstr>Miscellaneous</vt:lpstr>
      <vt:lpstr>PowerPoint Presentation</vt:lpstr>
      <vt:lpstr>Miscellaneous</vt:lpstr>
      <vt:lpstr>Miscellaneous</vt:lpstr>
      <vt:lpstr>Miscellaneous</vt:lpstr>
      <vt:lpstr>Miscellaneous</vt:lpstr>
      <vt:lpstr>Miscellaneous</vt:lpstr>
      <vt:lpstr>Miscellaneous</vt:lpstr>
      <vt:lpstr>Miscellaneous</vt:lpstr>
      <vt:lpstr>Scheduling – External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Kaylynn</dc:creator>
  <cp:lastModifiedBy>Kapoor, Vinay</cp:lastModifiedBy>
  <cp:revision>1</cp:revision>
  <dcterms:created xsi:type="dcterms:W3CDTF">2021-12-14T00:30:17Z</dcterms:created>
  <dcterms:modified xsi:type="dcterms:W3CDTF">2023-05-17T19:31:26Z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0x010100A82CE1FF5B60A34684CDFDCFC5822DAE21100067758FD96750DB41B7CE33BFE3DEA083</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fa0ed887-5021-4c25-be6f-4a33bfbda479</vt:lpwstr>
  </property>
  <property fmtid="{D5CDD505-2E9C-101B-9397-08002B2CF9AE}" pid="6" name="Year">
    <vt:lpwstr>1402;#2022|1c3235b7-be74-4a0f-9d70-8681b0f35fec</vt:lpwstr>
  </property>
  <property fmtid="{D5CDD505-2E9C-101B-9397-08002B2CF9AE}" pid="7" name="Public Relations Presentation Type">
    <vt:lpwstr>1403;#Public Meeting|df45f665-c508-4604-a51e-723a9ffa97b6</vt:lpwstr>
  </property>
  <property fmtid="{D5CDD505-2E9C-101B-9397-08002B2CF9AE}" pid="8" name="SharedWithUsers">
    <vt:lpwstr>1285;#Kapoor, Vinay</vt:lpwstr>
  </property>
</Properties>
</file>